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69" r:id="rId3"/>
    <p:sldId id="273" r:id="rId4"/>
    <p:sldId id="271" r:id="rId5"/>
    <p:sldId id="272" r:id="rId6"/>
    <p:sldId id="274" r:id="rId7"/>
    <p:sldId id="257" r:id="rId8"/>
    <p:sldId id="275" r:id="rId9"/>
    <p:sldId id="258" r:id="rId10"/>
    <p:sldId id="259" r:id="rId11"/>
    <p:sldId id="277" r:id="rId12"/>
    <p:sldId id="261" r:id="rId13"/>
    <p:sldId id="262" r:id="rId14"/>
    <p:sldId id="264" r:id="rId15"/>
    <p:sldId id="26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3D8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667"/>
    <p:restoredTop sz="86630"/>
  </p:normalViewPr>
  <p:slideViewPr>
    <p:cSldViewPr snapToGrid="0">
      <p:cViewPr>
        <p:scale>
          <a:sx n="82" d="100"/>
          <a:sy n="82" d="100"/>
        </p:scale>
        <p:origin x="536" y="6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66C0F0-9252-954C-9A30-EDF58F363F47}" type="datetimeFigureOut">
              <a:rPr lang="en-US" smtClean="0"/>
              <a:t>2/15/25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A86C28-E651-1943-A688-79F14A7DD29B}" type="slidenum">
              <a:rPr lang="en-US" smtClean="0"/>
              <a:t>‹#›</a:t>
            </a:fld>
            <a:endParaRPr lang="en-US"/>
          </a:p>
        </p:txBody>
      </p:sp>
    </p:spTree>
    <p:extLst>
      <p:ext uri="{BB962C8B-B14F-4D97-AF65-F5344CB8AC3E}">
        <p14:creationId xmlns:p14="http://schemas.microsoft.com/office/powerpoint/2010/main" val="26079097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I am </a:t>
            </a:r>
            <a:r>
              <a:rPr lang="en-US" dirty="0" err="1"/>
              <a:t>Youngsang</a:t>
            </a:r>
            <a:r>
              <a:rPr lang="en-US" dirty="0"/>
              <a:t> Jun. Today I would like to introduce a study about one of the applications of remote sensing in urban planning, specifically regarding street addressing</a:t>
            </a:r>
            <a:r>
              <a:rPr lang="en-US" altLang="ko-KR" dirty="0"/>
              <a:t>,</a:t>
            </a:r>
            <a:r>
              <a:rPr lang="ko-KR" altLang="en-US" dirty="0"/>
              <a:t> </a:t>
            </a:r>
            <a:r>
              <a:rPr lang="en-US" altLang="ko-KR" dirty="0"/>
              <a:t>which is one of my research interests.</a:t>
            </a:r>
            <a:endParaRPr lang="en-US" dirty="0"/>
          </a:p>
        </p:txBody>
      </p:sp>
      <p:sp>
        <p:nvSpPr>
          <p:cNvPr id="4" name="Slide Number Placeholder 3"/>
          <p:cNvSpPr>
            <a:spLocks noGrp="1"/>
          </p:cNvSpPr>
          <p:nvPr>
            <p:ph type="sldNum" sz="quarter" idx="5"/>
          </p:nvPr>
        </p:nvSpPr>
        <p:spPr/>
        <p:txBody>
          <a:bodyPr/>
          <a:lstStyle/>
          <a:p>
            <a:fld id="{D9A86C28-E651-1943-A688-79F14A7DD29B}" type="slidenum">
              <a:rPr lang="en-US" smtClean="0"/>
              <a:t>1</a:t>
            </a:fld>
            <a:endParaRPr lang="en-US"/>
          </a:p>
        </p:txBody>
      </p:sp>
    </p:spTree>
    <p:extLst>
      <p:ext uri="{BB962C8B-B14F-4D97-AF65-F5344CB8AC3E}">
        <p14:creationId xmlns:p14="http://schemas.microsoft.com/office/powerpoint/2010/main" val="30383091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Among the NN models, </a:t>
            </a:r>
            <a:r>
              <a:rPr lang="en-US" dirty="0" err="1"/>
              <a:t>SegNet</a:t>
            </a:r>
            <a:r>
              <a:rPr lang="en-US" dirty="0"/>
              <a:t> model’s precision and recall was the best. </a:t>
            </a:r>
            <a:r>
              <a:rPr lang="en-US" dirty="0" err="1"/>
              <a:t>DeepLab</a:t>
            </a:r>
            <a:r>
              <a:rPr lang="en-US" dirty="0"/>
              <a:t> has also good precision and recall, but it caused overfitting.</a:t>
            </a:r>
          </a:p>
        </p:txBody>
      </p:sp>
      <p:sp>
        <p:nvSpPr>
          <p:cNvPr id="4" name="Slide Number Placeholder 3"/>
          <p:cNvSpPr>
            <a:spLocks noGrp="1"/>
          </p:cNvSpPr>
          <p:nvPr>
            <p:ph type="sldNum" sz="quarter" idx="5"/>
          </p:nvPr>
        </p:nvSpPr>
        <p:spPr/>
        <p:txBody>
          <a:bodyPr/>
          <a:lstStyle/>
          <a:p>
            <a:fld id="{D9A86C28-E651-1943-A688-79F14A7DD29B}" type="slidenum">
              <a:rPr lang="en-US" smtClean="0"/>
              <a:t>10</a:t>
            </a:fld>
            <a:endParaRPr lang="en-US"/>
          </a:p>
        </p:txBody>
      </p:sp>
    </p:spTree>
    <p:extLst>
      <p:ext uri="{BB962C8B-B14F-4D97-AF65-F5344CB8AC3E}">
        <p14:creationId xmlns:p14="http://schemas.microsoft.com/office/powerpoint/2010/main" val="13582611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second step is postprocessing. With the road prediction images gained, they created weighted pixels based on confidence, and conducted thresholding, and merging broken connections. The third step is identifying and segmenting regions. The last step is assigning structured addresses based on road topology. </a:t>
            </a:r>
          </a:p>
        </p:txBody>
      </p:sp>
      <p:sp>
        <p:nvSpPr>
          <p:cNvPr id="4" name="Slide Number Placeholder 3"/>
          <p:cNvSpPr>
            <a:spLocks noGrp="1"/>
          </p:cNvSpPr>
          <p:nvPr>
            <p:ph type="sldNum" sz="quarter" idx="5"/>
          </p:nvPr>
        </p:nvSpPr>
        <p:spPr/>
        <p:txBody>
          <a:bodyPr/>
          <a:lstStyle/>
          <a:p>
            <a:fld id="{D9A86C28-E651-1943-A688-79F14A7DD29B}" type="slidenum">
              <a:rPr lang="en-US" smtClean="0"/>
              <a:t>11</a:t>
            </a:fld>
            <a:endParaRPr lang="en-US"/>
          </a:p>
        </p:txBody>
      </p:sp>
    </p:spTree>
    <p:extLst>
      <p:ext uri="{BB962C8B-B14F-4D97-AF65-F5344CB8AC3E}">
        <p14:creationId xmlns:p14="http://schemas.microsoft.com/office/powerpoint/2010/main" val="29407175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author tested in both developed and developing areas, though they did not mention the specific country or city. Overall, the model was able to learn 90.5% of roads in unmapped suburban areas, and 80% in cities, on average. Finally, 80% of the roads in populated areas were successfully addressed. Through this system, we are expected to address automatically, even in previously unmapped areas, such as developing countries that have no nationwide addressing system.</a:t>
            </a:r>
          </a:p>
        </p:txBody>
      </p:sp>
      <p:sp>
        <p:nvSpPr>
          <p:cNvPr id="4" name="Slide Number Placeholder 3"/>
          <p:cNvSpPr>
            <a:spLocks noGrp="1"/>
          </p:cNvSpPr>
          <p:nvPr>
            <p:ph type="sldNum" sz="quarter" idx="5"/>
          </p:nvPr>
        </p:nvSpPr>
        <p:spPr/>
        <p:txBody>
          <a:bodyPr/>
          <a:lstStyle/>
          <a:p>
            <a:fld id="{D9A86C28-E651-1943-A688-79F14A7DD29B}" type="slidenum">
              <a:rPr lang="en-US" smtClean="0"/>
              <a:t>12</a:t>
            </a:fld>
            <a:endParaRPr lang="en-US"/>
          </a:p>
        </p:txBody>
      </p:sp>
    </p:spTree>
    <p:extLst>
      <p:ext uri="{BB962C8B-B14F-4D97-AF65-F5344CB8AC3E}">
        <p14:creationId xmlns:p14="http://schemas.microsoft.com/office/powerpoint/2010/main" val="31262271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The study mentions that one challenge is handling 3D road structures, such as flyovers and tunnels. They also expect to integrate their system with open-source platforms like OSM. In my opinion, the Korean road name addressing system is a bit complicated to first-learners and has a steep learning curve. In fact, many people are still not interested in it. Some do not even know their own addresses and continue using old addresses instead. If we need to reassign addresses in specific areas to make them easier for people to understand, this model could potentially help reduce the manpower required in the public sector.</a:t>
            </a:r>
          </a:p>
        </p:txBody>
      </p:sp>
      <p:sp>
        <p:nvSpPr>
          <p:cNvPr id="4" name="Slide Number Placeholder 3"/>
          <p:cNvSpPr>
            <a:spLocks noGrp="1"/>
          </p:cNvSpPr>
          <p:nvPr>
            <p:ph type="sldNum" sz="quarter" idx="5"/>
          </p:nvPr>
        </p:nvSpPr>
        <p:spPr/>
        <p:txBody>
          <a:bodyPr/>
          <a:lstStyle/>
          <a:p>
            <a:fld id="{D9A86C28-E651-1943-A688-79F14A7DD29B}" type="slidenum">
              <a:rPr lang="en-US" smtClean="0"/>
              <a:t>13</a:t>
            </a:fld>
            <a:endParaRPr lang="en-US"/>
          </a:p>
        </p:txBody>
      </p:sp>
    </p:spTree>
    <p:extLst>
      <p:ext uri="{BB962C8B-B14F-4D97-AF65-F5344CB8AC3E}">
        <p14:creationId xmlns:p14="http://schemas.microsoft.com/office/powerpoint/2010/main" val="21977657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Before we get into it, I would like to ask you a question. What do you think an address is? Int’l Standard Org. defines address as “Structured information that allows the unambiguous determination of an object for </a:t>
            </a:r>
            <a:r>
              <a:rPr lang="en-US" b="0" dirty="0"/>
              <a:t>purposes of identification and location.” The building we are in now is Meyerson Hall, and its address is shown here. With this address, we can identify this building with others as well as predict its location with this structured street and building numbering system on the next slide. We can identify and predict location using building name, latitude and longitude, or automatic geocoding systems like what3words, but it is l</a:t>
            </a:r>
            <a:r>
              <a:rPr lang="en-US" dirty="0"/>
              <a:t>ack of road topology coherence, and it is also machine-friendly, far from human-friendly navigation.</a:t>
            </a:r>
          </a:p>
        </p:txBody>
      </p:sp>
      <p:sp>
        <p:nvSpPr>
          <p:cNvPr id="4" name="Slide Number Placeholder 3"/>
          <p:cNvSpPr>
            <a:spLocks noGrp="1"/>
          </p:cNvSpPr>
          <p:nvPr>
            <p:ph type="sldNum" sz="quarter" idx="5"/>
          </p:nvPr>
        </p:nvSpPr>
        <p:spPr/>
        <p:txBody>
          <a:bodyPr/>
          <a:lstStyle/>
          <a:p>
            <a:fld id="{D9A86C28-E651-1943-A688-79F14A7DD29B}" type="slidenum">
              <a:rPr lang="en-US" smtClean="0"/>
              <a:t>2</a:t>
            </a:fld>
            <a:endParaRPr lang="en-US"/>
          </a:p>
        </p:txBody>
      </p:sp>
    </p:spTree>
    <p:extLst>
      <p:ext uri="{BB962C8B-B14F-4D97-AF65-F5344CB8AC3E}">
        <p14:creationId xmlns:p14="http://schemas.microsoft.com/office/powerpoint/2010/main" val="34003788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decimal system of numbering houses in Philadelphia, which is invented by John </a:t>
            </a:r>
            <a:r>
              <a:rPr lang="en-US" dirty="0" err="1"/>
              <a:t>Mascher</a:t>
            </a:r>
            <a:r>
              <a:rPr lang="en-US" dirty="0"/>
              <a:t> in 1824. The north is the right side of the screen, and in Philadelphia, we know north and south are divided by Market Street. We also know the streets are numbered from the Delaware River, which is at the bottom of the screen. With these principles, we can easily predict our current location as well as our destination</a:t>
            </a:r>
            <a:r>
              <a:rPr lang="en-US" b="0" dirty="0"/>
              <a:t>. </a:t>
            </a:r>
            <a:r>
              <a:rPr lang="en-US" sz="1200" b="0" dirty="0"/>
              <a:t>So if someone asks me “Hey, do addresses need to be structured with street name and building number?”, then I would say “</a:t>
            </a:r>
            <a:r>
              <a:rPr lang="en-US" b="0" dirty="0"/>
              <a:t>It is one of the options, but it is still the best way to predict the location of the destination by using adjacent street names and distances from my location.”</a:t>
            </a:r>
          </a:p>
        </p:txBody>
      </p:sp>
      <p:sp>
        <p:nvSpPr>
          <p:cNvPr id="4" name="Slide Number Placeholder 3"/>
          <p:cNvSpPr>
            <a:spLocks noGrp="1"/>
          </p:cNvSpPr>
          <p:nvPr>
            <p:ph type="sldNum" sz="quarter" idx="5"/>
          </p:nvPr>
        </p:nvSpPr>
        <p:spPr/>
        <p:txBody>
          <a:bodyPr/>
          <a:lstStyle/>
          <a:p>
            <a:fld id="{D9A86C28-E651-1943-A688-79F14A7DD29B}" type="slidenum">
              <a:rPr lang="en-US" smtClean="0"/>
              <a:t>3</a:t>
            </a:fld>
            <a:endParaRPr lang="en-US"/>
          </a:p>
        </p:txBody>
      </p:sp>
    </p:spTree>
    <p:extLst>
      <p:ext uri="{BB962C8B-B14F-4D97-AF65-F5344CB8AC3E}">
        <p14:creationId xmlns:p14="http://schemas.microsoft.com/office/powerpoint/2010/main" val="1111172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do all countries use street addresses? It is known that </a:t>
            </a:r>
            <a:r>
              <a:rPr lang="en-US" b="0" dirty="0"/>
              <a:t>75%</a:t>
            </a:r>
            <a:r>
              <a:rPr lang="en-US" dirty="0"/>
              <a:t> of the world’s roads lack proper street addressing. Getting data from the Universal Postal Union, I made this map to visualize how widely street addressing has spread worldwide. Not all countries use street names in their addressing systems. Some countries have street names for every road and use them in addresses, while others have few or no street names and rely instead on such as area codes, PO box numbers, or digital geocoding services. </a:t>
            </a:r>
          </a:p>
        </p:txBody>
      </p:sp>
      <p:sp>
        <p:nvSpPr>
          <p:cNvPr id="4" name="Slide Number Placeholder 3"/>
          <p:cNvSpPr>
            <a:spLocks noGrp="1"/>
          </p:cNvSpPr>
          <p:nvPr>
            <p:ph type="sldNum" sz="quarter" idx="5"/>
          </p:nvPr>
        </p:nvSpPr>
        <p:spPr/>
        <p:txBody>
          <a:bodyPr/>
          <a:lstStyle/>
          <a:p>
            <a:fld id="{D9A86C28-E651-1943-A688-79F14A7DD29B}" type="slidenum">
              <a:rPr lang="en-US" smtClean="0"/>
              <a:t>4</a:t>
            </a:fld>
            <a:endParaRPr lang="en-US"/>
          </a:p>
        </p:txBody>
      </p:sp>
    </p:spTree>
    <p:extLst>
      <p:ext uri="{BB962C8B-B14F-4D97-AF65-F5344CB8AC3E}">
        <p14:creationId xmlns:p14="http://schemas.microsoft.com/office/powerpoint/2010/main" val="3085687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reason I became interested in street addressing is that Korea recently implemented a nationwide street address system. Before 2007, Korea did not have a legal framework for street addresses, and people relied on land-lot numbers, which were assigned sequentially. Since land-lot numbers do not provide any indication of location, people depended on building names instead to predict their location. However, since 2014, all buildings in Korea have been assigned street addresses, and now, local authorities are responsible for updating them as urban areas change. And I finally found a study on the automation of addressing using satellite images and generative AI, the title of which is shown on the next slide.</a:t>
            </a:r>
          </a:p>
        </p:txBody>
      </p:sp>
      <p:sp>
        <p:nvSpPr>
          <p:cNvPr id="4" name="Slide Number Placeholder 3"/>
          <p:cNvSpPr>
            <a:spLocks noGrp="1"/>
          </p:cNvSpPr>
          <p:nvPr>
            <p:ph type="sldNum" sz="quarter" idx="5"/>
          </p:nvPr>
        </p:nvSpPr>
        <p:spPr/>
        <p:txBody>
          <a:bodyPr/>
          <a:lstStyle/>
          <a:p>
            <a:fld id="{D9A86C28-E651-1943-A688-79F14A7DD29B}" type="slidenum">
              <a:rPr lang="en-US" smtClean="0"/>
              <a:t>5</a:t>
            </a:fld>
            <a:endParaRPr lang="en-US"/>
          </a:p>
        </p:txBody>
      </p:sp>
    </p:spTree>
    <p:extLst>
      <p:ext uri="{BB962C8B-B14F-4D97-AF65-F5344CB8AC3E}">
        <p14:creationId xmlns:p14="http://schemas.microsoft.com/office/powerpoint/2010/main" val="2050832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 will move on to Demir’s study.</a:t>
            </a:r>
          </a:p>
        </p:txBody>
      </p:sp>
      <p:sp>
        <p:nvSpPr>
          <p:cNvPr id="4" name="Slide Number Placeholder 3"/>
          <p:cNvSpPr>
            <a:spLocks noGrp="1"/>
          </p:cNvSpPr>
          <p:nvPr>
            <p:ph type="sldNum" sz="quarter" idx="5"/>
          </p:nvPr>
        </p:nvSpPr>
        <p:spPr/>
        <p:txBody>
          <a:bodyPr/>
          <a:lstStyle/>
          <a:p>
            <a:fld id="{D9A86C28-E651-1943-A688-79F14A7DD29B}" type="slidenum">
              <a:rPr lang="en-US" smtClean="0"/>
              <a:t>6</a:t>
            </a:fld>
            <a:endParaRPr lang="en-US"/>
          </a:p>
        </p:txBody>
      </p:sp>
    </p:spTree>
    <p:extLst>
      <p:ext uri="{BB962C8B-B14F-4D97-AF65-F5344CB8AC3E}">
        <p14:creationId xmlns:p14="http://schemas.microsoft.com/office/powerpoint/2010/main" val="7336848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Demir’s study aims to </a:t>
            </a:r>
            <a:r>
              <a:rPr lang="en-US" b="0" dirty="0"/>
              <a:t>develop an automatic generative algorithm to create street addresses using satellite imagery and AI. </a:t>
            </a:r>
            <a:r>
              <a:rPr lang="en-US" b="0" i="0" dirty="0">
                <a:effectLst/>
              </a:rPr>
              <a:t>The authors’ approach starts with (a) satellite imagery; predicts (b) roads; breaks them into (c) regions; to obtain (d) addresses.</a:t>
            </a:r>
          </a:p>
        </p:txBody>
      </p:sp>
      <p:sp>
        <p:nvSpPr>
          <p:cNvPr id="4" name="Slide Number Placeholder 3"/>
          <p:cNvSpPr>
            <a:spLocks noGrp="1"/>
          </p:cNvSpPr>
          <p:nvPr>
            <p:ph type="sldNum" sz="quarter" idx="5"/>
          </p:nvPr>
        </p:nvSpPr>
        <p:spPr/>
        <p:txBody>
          <a:bodyPr/>
          <a:lstStyle/>
          <a:p>
            <a:fld id="{D9A86C28-E651-1943-A688-79F14A7DD29B}" type="slidenum">
              <a:rPr lang="en-US" smtClean="0"/>
              <a:t>7</a:t>
            </a:fld>
            <a:endParaRPr lang="en-US"/>
          </a:p>
        </p:txBody>
      </p:sp>
    </p:spTree>
    <p:extLst>
      <p:ext uri="{BB962C8B-B14F-4D97-AF65-F5344CB8AC3E}">
        <p14:creationId xmlns:p14="http://schemas.microsoft.com/office/powerpoint/2010/main" val="39901968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system pipeline. The first step is creating road prediction model from satellite images. To do this, the author used Digital globe satellite images with 0.5m resolution, with additional existing datasets to enhance the precision. Also, GIS experts </a:t>
            </a:r>
            <a:r>
              <a:rPr lang="en-US" dirty="0">
                <a:effectLst/>
              </a:rPr>
              <a:t>create binary road masks, by manually labeling each pixel as a road</a:t>
            </a:r>
            <a:r>
              <a:rPr lang="ko-KR" altLang="en-US" dirty="0"/>
              <a:t> </a:t>
            </a:r>
            <a:r>
              <a:rPr lang="en-US" dirty="0">
                <a:effectLst/>
              </a:rPr>
              <a:t>or not road.</a:t>
            </a:r>
            <a:endParaRPr lang="en-US" dirty="0"/>
          </a:p>
        </p:txBody>
      </p:sp>
      <p:sp>
        <p:nvSpPr>
          <p:cNvPr id="4" name="Slide Number Placeholder 3"/>
          <p:cNvSpPr>
            <a:spLocks noGrp="1"/>
          </p:cNvSpPr>
          <p:nvPr>
            <p:ph type="sldNum" sz="quarter" idx="5"/>
          </p:nvPr>
        </p:nvSpPr>
        <p:spPr/>
        <p:txBody>
          <a:bodyPr/>
          <a:lstStyle/>
          <a:p>
            <a:fld id="{D9A86C28-E651-1943-A688-79F14A7DD29B}" type="slidenum">
              <a:rPr lang="en-US" smtClean="0"/>
              <a:t>8</a:t>
            </a:fld>
            <a:endParaRPr lang="en-US"/>
          </a:p>
        </p:txBody>
      </p:sp>
    </p:spTree>
    <p:extLst>
      <p:ext uri="{BB962C8B-B14F-4D97-AF65-F5344CB8AC3E}">
        <p14:creationId xmlns:p14="http://schemas.microsoft.com/office/powerpoint/2010/main" val="19034359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authors used some state-of-the-art neural network model and compared the performance. The output data is binary road prediction images.</a:t>
            </a:r>
          </a:p>
        </p:txBody>
      </p:sp>
      <p:sp>
        <p:nvSpPr>
          <p:cNvPr id="4" name="Slide Number Placeholder 3"/>
          <p:cNvSpPr>
            <a:spLocks noGrp="1"/>
          </p:cNvSpPr>
          <p:nvPr>
            <p:ph type="sldNum" sz="quarter" idx="5"/>
          </p:nvPr>
        </p:nvSpPr>
        <p:spPr/>
        <p:txBody>
          <a:bodyPr/>
          <a:lstStyle/>
          <a:p>
            <a:fld id="{D9A86C28-E651-1943-A688-79F14A7DD29B}" type="slidenum">
              <a:rPr lang="en-US" smtClean="0"/>
              <a:t>9</a:t>
            </a:fld>
            <a:endParaRPr lang="en-US"/>
          </a:p>
        </p:txBody>
      </p:sp>
    </p:spTree>
    <p:extLst>
      <p:ext uri="{BB962C8B-B14F-4D97-AF65-F5344CB8AC3E}">
        <p14:creationId xmlns:p14="http://schemas.microsoft.com/office/powerpoint/2010/main" val="24982620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12A9F-38D6-73FC-99F1-6EDB93B9CB8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62A0255-B9D6-57BF-08B3-2B8B51D54D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19E4AC5-3DAB-7AD7-066C-3DA082D02182}"/>
              </a:ext>
            </a:extLst>
          </p:cNvPr>
          <p:cNvSpPr>
            <a:spLocks noGrp="1"/>
          </p:cNvSpPr>
          <p:nvPr>
            <p:ph type="dt" sz="half" idx="10"/>
          </p:nvPr>
        </p:nvSpPr>
        <p:spPr/>
        <p:txBody>
          <a:bodyPr/>
          <a:lstStyle/>
          <a:p>
            <a:fld id="{5275EB4E-08C2-D840-96C7-BADE95D124DB}" type="datetimeFigureOut">
              <a:rPr lang="en-US" smtClean="0"/>
              <a:t>2/15/25</a:t>
            </a:fld>
            <a:endParaRPr lang="en-US"/>
          </a:p>
        </p:txBody>
      </p:sp>
      <p:sp>
        <p:nvSpPr>
          <p:cNvPr id="5" name="Footer Placeholder 4">
            <a:extLst>
              <a:ext uri="{FF2B5EF4-FFF2-40B4-BE49-F238E27FC236}">
                <a16:creationId xmlns:a16="http://schemas.microsoft.com/office/drawing/2014/main" id="{2466C575-93C8-2F00-BF40-CB9867657E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390F63-721F-7662-62A5-D6EE85375E52}"/>
              </a:ext>
            </a:extLst>
          </p:cNvPr>
          <p:cNvSpPr>
            <a:spLocks noGrp="1"/>
          </p:cNvSpPr>
          <p:nvPr>
            <p:ph type="sldNum" sz="quarter" idx="12"/>
          </p:nvPr>
        </p:nvSpPr>
        <p:spPr/>
        <p:txBody>
          <a:bodyPr/>
          <a:lstStyle/>
          <a:p>
            <a:fld id="{1C2E281D-7D25-E04C-B322-488ECBBBDB62}" type="slidenum">
              <a:rPr lang="en-US" smtClean="0"/>
              <a:t>‹#›</a:t>
            </a:fld>
            <a:endParaRPr lang="en-US"/>
          </a:p>
        </p:txBody>
      </p:sp>
    </p:spTree>
    <p:extLst>
      <p:ext uri="{BB962C8B-B14F-4D97-AF65-F5344CB8AC3E}">
        <p14:creationId xmlns:p14="http://schemas.microsoft.com/office/powerpoint/2010/main" val="37797345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FD624-FAA0-8B85-7ADF-FF79C9D3FAE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28CB12A-B8FE-CC11-DEFC-6E4F5BCE0F4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D9192D-73E8-2FF1-A7B3-667D363101B9}"/>
              </a:ext>
            </a:extLst>
          </p:cNvPr>
          <p:cNvSpPr>
            <a:spLocks noGrp="1"/>
          </p:cNvSpPr>
          <p:nvPr>
            <p:ph type="dt" sz="half" idx="10"/>
          </p:nvPr>
        </p:nvSpPr>
        <p:spPr/>
        <p:txBody>
          <a:bodyPr/>
          <a:lstStyle/>
          <a:p>
            <a:fld id="{5275EB4E-08C2-D840-96C7-BADE95D124DB}" type="datetimeFigureOut">
              <a:rPr lang="en-US" smtClean="0"/>
              <a:t>2/15/25</a:t>
            </a:fld>
            <a:endParaRPr lang="en-US"/>
          </a:p>
        </p:txBody>
      </p:sp>
      <p:sp>
        <p:nvSpPr>
          <p:cNvPr id="5" name="Footer Placeholder 4">
            <a:extLst>
              <a:ext uri="{FF2B5EF4-FFF2-40B4-BE49-F238E27FC236}">
                <a16:creationId xmlns:a16="http://schemas.microsoft.com/office/drawing/2014/main" id="{65230B9B-098F-5587-012E-1A6C735A6E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EDB19A-3D4C-97F7-7BF9-76932583C765}"/>
              </a:ext>
            </a:extLst>
          </p:cNvPr>
          <p:cNvSpPr>
            <a:spLocks noGrp="1"/>
          </p:cNvSpPr>
          <p:nvPr>
            <p:ph type="sldNum" sz="quarter" idx="12"/>
          </p:nvPr>
        </p:nvSpPr>
        <p:spPr/>
        <p:txBody>
          <a:bodyPr/>
          <a:lstStyle/>
          <a:p>
            <a:fld id="{1C2E281D-7D25-E04C-B322-488ECBBBDB62}" type="slidenum">
              <a:rPr lang="en-US" smtClean="0"/>
              <a:t>‹#›</a:t>
            </a:fld>
            <a:endParaRPr lang="en-US"/>
          </a:p>
        </p:txBody>
      </p:sp>
    </p:spTree>
    <p:extLst>
      <p:ext uri="{BB962C8B-B14F-4D97-AF65-F5344CB8AC3E}">
        <p14:creationId xmlns:p14="http://schemas.microsoft.com/office/powerpoint/2010/main" val="35424829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A34D7BA-9228-F492-F3B7-23A1FA373E4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D46C5F5-EF5A-5BB6-7314-F216E0B5107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2BF359-E897-F4D0-E760-E3DB77AAFE2C}"/>
              </a:ext>
            </a:extLst>
          </p:cNvPr>
          <p:cNvSpPr>
            <a:spLocks noGrp="1"/>
          </p:cNvSpPr>
          <p:nvPr>
            <p:ph type="dt" sz="half" idx="10"/>
          </p:nvPr>
        </p:nvSpPr>
        <p:spPr/>
        <p:txBody>
          <a:bodyPr/>
          <a:lstStyle/>
          <a:p>
            <a:fld id="{5275EB4E-08C2-D840-96C7-BADE95D124DB}" type="datetimeFigureOut">
              <a:rPr lang="en-US" smtClean="0"/>
              <a:t>2/15/25</a:t>
            </a:fld>
            <a:endParaRPr lang="en-US"/>
          </a:p>
        </p:txBody>
      </p:sp>
      <p:sp>
        <p:nvSpPr>
          <p:cNvPr id="5" name="Footer Placeholder 4">
            <a:extLst>
              <a:ext uri="{FF2B5EF4-FFF2-40B4-BE49-F238E27FC236}">
                <a16:creationId xmlns:a16="http://schemas.microsoft.com/office/drawing/2014/main" id="{F85A363F-5B4D-2A9C-DC68-2E349D7130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3CFE7A-7E71-EB97-E2EE-8881B8A291FB}"/>
              </a:ext>
            </a:extLst>
          </p:cNvPr>
          <p:cNvSpPr>
            <a:spLocks noGrp="1"/>
          </p:cNvSpPr>
          <p:nvPr>
            <p:ph type="sldNum" sz="quarter" idx="12"/>
          </p:nvPr>
        </p:nvSpPr>
        <p:spPr/>
        <p:txBody>
          <a:bodyPr/>
          <a:lstStyle/>
          <a:p>
            <a:fld id="{1C2E281D-7D25-E04C-B322-488ECBBBDB62}" type="slidenum">
              <a:rPr lang="en-US" smtClean="0"/>
              <a:t>‹#›</a:t>
            </a:fld>
            <a:endParaRPr lang="en-US"/>
          </a:p>
        </p:txBody>
      </p:sp>
    </p:spTree>
    <p:extLst>
      <p:ext uri="{BB962C8B-B14F-4D97-AF65-F5344CB8AC3E}">
        <p14:creationId xmlns:p14="http://schemas.microsoft.com/office/powerpoint/2010/main" val="22196670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014BB-6090-D649-C098-8316B58A9D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97B58E4-653E-4B40-1727-3D52E3F9ABE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943224-F8C4-F253-0D66-A50E5C4FE6B8}"/>
              </a:ext>
            </a:extLst>
          </p:cNvPr>
          <p:cNvSpPr>
            <a:spLocks noGrp="1"/>
          </p:cNvSpPr>
          <p:nvPr>
            <p:ph type="dt" sz="half" idx="10"/>
          </p:nvPr>
        </p:nvSpPr>
        <p:spPr/>
        <p:txBody>
          <a:bodyPr/>
          <a:lstStyle/>
          <a:p>
            <a:fld id="{5275EB4E-08C2-D840-96C7-BADE95D124DB}" type="datetimeFigureOut">
              <a:rPr lang="en-US" smtClean="0"/>
              <a:t>2/15/25</a:t>
            </a:fld>
            <a:endParaRPr lang="en-US"/>
          </a:p>
        </p:txBody>
      </p:sp>
      <p:sp>
        <p:nvSpPr>
          <p:cNvPr id="5" name="Footer Placeholder 4">
            <a:extLst>
              <a:ext uri="{FF2B5EF4-FFF2-40B4-BE49-F238E27FC236}">
                <a16:creationId xmlns:a16="http://schemas.microsoft.com/office/drawing/2014/main" id="{CC9277F6-9655-C599-F781-8ECF74FBAB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DCB45E-80A2-26E1-C36D-F617B33E87D9}"/>
              </a:ext>
            </a:extLst>
          </p:cNvPr>
          <p:cNvSpPr>
            <a:spLocks noGrp="1"/>
          </p:cNvSpPr>
          <p:nvPr>
            <p:ph type="sldNum" sz="quarter" idx="12"/>
          </p:nvPr>
        </p:nvSpPr>
        <p:spPr/>
        <p:txBody>
          <a:bodyPr/>
          <a:lstStyle/>
          <a:p>
            <a:fld id="{1C2E281D-7D25-E04C-B322-488ECBBBDB62}" type="slidenum">
              <a:rPr lang="en-US" smtClean="0"/>
              <a:t>‹#›</a:t>
            </a:fld>
            <a:endParaRPr lang="en-US"/>
          </a:p>
        </p:txBody>
      </p:sp>
    </p:spTree>
    <p:extLst>
      <p:ext uri="{BB962C8B-B14F-4D97-AF65-F5344CB8AC3E}">
        <p14:creationId xmlns:p14="http://schemas.microsoft.com/office/powerpoint/2010/main" val="1987290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F517C-C37B-19E2-89C9-D0B6D22DD71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7EE6F2A-58AF-4E7A-DB78-B3A37B9FAFD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A6372E5-7BF9-BC62-1670-243971D06AEF}"/>
              </a:ext>
            </a:extLst>
          </p:cNvPr>
          <p:cNvSpPr>
            <a:spLocks noGrp="1"/>
          </p:cNvSpPr>
          <p:nvPr>
            <p:ph type="dt" sz="half" idx="10"/>
          </p:nvPr>
        </p:nvSpPr>
        <p:spPr/>
        <p:txBody>
          <a:bodyPr/>
          <a:lstStyle/>
          <a:p>
            <a:fld id="{5275EB4E-08C2-D840-96C7-BADE95D124DB}" type="datetimeFigureOut">
              <a:rPr lang="en-US" smtClean="0"/>
              <a:t>2/15/25</a:t>
            </a:fld>
            <a:endParaRPr lang="en-US"/>
          </a:p>
        </p:txBody>
      </p:sp>
      <p:sp>
        <p:nvSpPr>
          <p:cNvPr id="5" name="Footer Placeholder 4">
            <a:extLst>
              <a:ext uri="{FF2B5EF4-FFF2-40B4-BE49-F238E27FC236}">
                <a16:creationId xmlns:a16="http://schemas.microsoft.com/office/drawing/2014/main" id="{9BA976AB-5E70-272E-97D1-787AAC19D5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505BA4-ACA9-89A3-A896-84BB8E6F584B}"/>
              </a:ext>
            </a:extLst>
          </p:cNvPr>
          <p:cNvSpPr>
            <a:spLocks noGrp="1"/>
          </p:cNvSpPr>
          <p:nvPr>
            <p:ph type="sldNum" sz="quarter" idx="12"/>
          </p:nvPr>
        </p:nvSpPr>
        <p:spPr/>
        <p:txBody>
          <a:bodyPr/>
          <a:lstStyle/>
          <a:p>
            <a:fld id="{1C2E281D-7D25-E04C-B322-488ECBBBDB62}" type="slidenum">
              <a:rPr lang="en-US" smtClean="0"/>
              <a:t>‹#›</a:t>
            </a:fld>
            <a:endParaRPr lang="en-US"/>
          </a:p>
        </p:txBody>
      </p:sp>
    </p:spTree>
    <p:extLst>
      <p:ext uri="{BB962C8B-B14F-4D97-AF65-F5344CB8AC3E}">
        <p14:creationId xmlns:p14="http://schemas.microsoft.com/office/powerpoint/2010/main" val="1944047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AA0521-388F-E935-3F12-7B51A8A41F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E1C029-F5AB-2A12-6819-1C45D01EBAD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02C6492-9AF3-052C-5637-0B6E365AC11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B95545E-80D9-29F6-0DCF-E86F141B8256}"/>
              </a:ext>
            </a:extLst>
          </p:cNvPr>
          <p:cNvSpPr>
            <a:spLocks noGrp="1"/>
          </p:cNvSpPr>
          <p:nvPr>
            <p:ph type="dt" sz="half" idx="10"/>
          </p:nvPr>
        </p:nvSpPr>
        <p:spPr/>
        <p:txBody>
          <a:bodyPr/>
          <a:lstStyle/>
          <a:p>
            <a:fld id="{5275EB4E-08C2-D840-96C7-BADE95D124DB}" type="datetimeFigureOut">
              <a:rPr lang="en-US" smtClean="0"/>
              <a:t>2/15/25</a:t>
            </a:fld>
            <a:endParaRPr lang="en-US"/>
          </a:p>
        </p:txBody>
      </p:sp>
      <p:sp>
        <p:nvSpPr>
          <p:cNvPr id="6" name="Footer Placeholder 5">
            <a:extLst>
              <a:ext uri="{FF2B5EF4-FFF2-40B4-BE49-F238E27FC236}">
                <a16:creationId xmlns:a16="http://schemas.microsoft.com/office/drawing/2014/main" id="{5E0489DD-CA2B-110C-7F58-D339CE8AB9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09A84D-8445-E98A-58D0-75525E33716A}"/>
              </a:ext>
            </a:extLst>
          </p:cNvPr>
          <p:cNvSpPr>
            <a:spLocks noGrp="1"/>
          </p:cNvSpPr>
          <p:nvPr>
            <p:ph type="sldNum" sz="quarter" idx="12"/>
          </p:nvPr>
        </p:nvSpPr>
        <p:spPr/>
        <p:txBody>
          <a:bodyPr/>
          <a:lstStyle/>
          <a:p>
            <a:fld id="{1C2E281D-7D25-E04C-B322-488ECBBBDB62}" type="slidenum">
              <a:rPr lang="en-US" smtClean="0"/>
              <a:t>‹#›</a:t>
            </a:fld>
            <a:endParaRPr lang="en-US"/>
          </a:p>
        </p:txBody>
      </p:sp>
    </p:spTree>
    <p:extLst>
      <p:ext uri="{BB962C8B-B14F-4D97-AF65-F5344CB8AC3E}">
        <p14:creationId xmlns:p14="http://schemas.microsoft.com/office/powerpoint/2010/main" val="3754957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B5B25-8C8D-EC28-DEA3-3DEA57CE21A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300A87C-CCA0-C9C4-5A5C-5202403893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7646C8-978C-58AF-97F0-EB153C042D1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9B0FA34-CC42-4703-104D-4FE4CE156E9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821ABFE-9241-6101-C12B-EC8ED4A645D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9643243-8784-61F3-DF2A-47000B2EACE2}"/>
              </a:ext>
            </a:extLst>
          </p:cNvPr>
          <p:cNvSpPr>
            <a:spLocks noGrp="1"/>
          </p:cNvSpPr>
          <p:nvPr>
            <p:ph type="dt" sz="half" idx="10"/>
          </p:nvPr>
        </p:nvSpPr>
        <p:spPr/>
        <p:txBody>
          <a:bodyPr/>
          <a:lstStyle/>
          <a:p>
            <a:fld id="{5275EB4E-08C2-D840-96C7-BADE95D124DB}" type="datetimeFigureOut">
              <a:rPr lang="en-US" smtClean="0"/>
              <a:t>2/15/25</a:t>
            </a:fld>
            <a:endParaRPr lang="en-US"/>
          </a:p>
        </p:txBody>
      </p:sp>
      <p:sp>
        <p:nvSpPr>
          <p:cNvPr id="8" name="Footer Placeholder 7">
            <a:extLst>
              <a:ext uri="{FF2B5EF4-FFF2-40B4-BE49-F238E27FC236}">
                <a16:creationId xmlns:a16="http://schemas.microsoft.com/office/drawing/2014/main" id="{3E53963E-FA61-8EF1-F7CE-68E2E41166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DD4B91F-327D-2687-88BF-A14BAF8EB1E9}"/>
              </a:ext>
            </a:extLst>
          </p:cNvPr>
          <p:cNvSpPr>
            <a:spLocks noGrp="1"/>
          </p:cNvSpPr>
          <p:nvPr>
            <p:ph type="sldNum" sz="quarter" idx="12"/>
          </p:nvPr>
        </p:nvSpPr>
        <p:spPr/>
        <p:txBody>
          <a:bodyPr/>
          <a:lstStyle/>
          <a:p>
            <a:fld id="{1C2E281D-7D25-E04C-B322-488ECBBBDB62}" type="slidenum">
              <a:rPr lang="en-US" smtClean="0"/>
              <a:t>‹#›</a:t>
            </a:fld>
            <a:endParaRPr lang="en-US"/>
          </a:p>
        </p:txBody>
      </p:sp>
    </p:spTree>
    <p:extLst>
      <p:ext uri="{BB962C8B-B14F-4D97-AF65-F5344CB8AC3E}">
        <p14:creationId xmlns:p14="http://schemas.microsoft.com/office/powerpoint/2010/main" val="159961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FE97EA-569F-C901-2E33-AA0B9CAE322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46FDEE8-0B3A-5889-6E75-7CBA36F6D686}"/>
              </a:ext>
            </a:extLst>
          </p:cNvPr>
          <p:cNvSpPr>
            <a:spLocks noGrp="1"/>
          </p:cNvSpPr>
          <p:nvPr>
            <p:ph type="dt" sz="half" idx="10"/>
          </p:nvPr>
        </p:nvSpPr>
        <p:spPr/>
        <p:txBody>
          <a:bodyPr/>
          <a:lstStyle/>
          <a:p>
            <a:fld id="{5275EB4E-08C2-D840-96C7-BADE95D124DB}" type="datetimeFigureOut">
              <a:rPr lang="en-US" smtClean="0"/>
              <a:t>2/15/25</a:t>
            </a:fld>
            <a:endParaRPr lang="en-US"/>
          </a:p>
        </p:txBody>
      </p:sp>
      <p:sp>
        <p:nvSpPr>
          <p:cNvPr id="4" name="Footer Placeholder 3">
            <a:extLst>
              <a:ext uri="{FF2B5EF4-FFF2-40B4-BE49-F238E27FC236}">
                <a16:creationId xmlns:a16="http://schemas.microsoft.com/office/drawing/2014/main" id="{96EE4D92-E4A9-0085-D6C4-3FE24F41F65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483404-E5CF-5D62-0349-CFBADC777754}"/>
              </a:ext>
            </a:extLst>
          </p:cNvPr>
          <p:cNvSpPr>
            <a:spLocks noGrp="1"/>
          </p:cNvSpPr>
          <p:nvPr>
            <p:ph type="sldNum" sz="quarter" idx="12"/>
          </p:nvPr>
        </p:nvSpPr>
        <p:spPr/>
        <p:txBody>
          <a:bodyPr/>
          <a:lstStyle/>
          <a:p>
            <a:fld id="{1C2E281D-7D25-E04C-B322-488ECBBBDB62}" type="slidenum">
              <a:rPr lang="en-US" smtClean="0"/>
              <a:t>‹#›</a:t>
            </a:fld>
            <a:endParaRPr lang="en-US"/>
          </a:p>
        </p:txBody>
      </p:sp>
    </p:spTree>
    <p:extLst>
      <p:ext uri="{BB962C8B-B14F-4D97-AF65-F5344CB8AC3E}">
        <p14:creationId xmlns:p14="http://schemas.microsoft.com/office/powerpoint/2010/main" val="2296149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991E98F-B207-81FF-F223-A073D1D80B25}"/>
              </a:ext>
            </a:extLst>
          </p:cNvPr>
          <p:cNvSpPr>
            <a:spLocks noGrp="1"/>
          </p:cNvSpPr>
          <p:nvPr>
            <p:ph type="dt" sz="half" idx="10"/>
          </p:nvPr>
        </p:nvSpPr>
        <p:spPr/>
        <p:txBody>
          <a:bodyPr/>
          <a:lstStyle/>
          <a:p>
            <a:fld id="{5275EB4E-08C2-D840-96C7-BADE95D124DB}" type="datetimeFigureOut">
              <a:rPr lang="en-US" smtClean="0"/>
              <a:t>2/15/25</a:t>
            </a:fld>
            <a:endParaRPr lang="en-US"/>
          </a:p>
        </p:txBody>
      </p:sp>
      <p:sp>
        <p:nvSpPr>
          <p:cNvPr id="3" name="Footer Placeholder 2">
            <a:extLst>
              <a:ext uri="{FF2B5EF4-FFF2-40B4-BE49-F238E27FC236}">
                <a16:creationId xmlns:a16="http://schemas.microsoft.com/office/drawing/2014/main" id="{6FEC6731-9EF5-68FB-C734-3F321606236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379A55C-0A88-7CE9-10C4-5E5EB48BDF96}"/>
              </a:ext>
            </a:extLst>
          </p:cNvPr>
          <p:cNvSpPr>
            <a:spLocks noGrp="1"/>
          </p:cNvSpPr>
          <p:nvPr>
            <p:ph type="sldNum" sz="quarter" idx="12"/>
          </p:nvPr>
        </p:nvSpPr>
        <p:spPr/>
        <p:txBody>
          <a:bodyPr/>
          <a:lstStyle/>
          <a:p>
            <a:fld id="{1C2E281D-7D25-E04C-B322-488ECBBBDB62}" type="slidenum">
              <a:rPr lang="en-US" smtClean="0"/>
              <a:t>‹#›</a:t>
            </a:fld>
            <a:endParaRPr lang="en-US"/>
          </a:p>
        </p:txBody>
      </p:sp>
    </p:spTree>
    <p:extLst>
      <p:ext uri="{BB962C8B-B14F-4D97-AF65-F5344CB8AC3E}">
        <p14:creationId xmlns:p14="http://schemas.microsoft.com/office/powerpoint/2010/main" val="38112185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83380-1803-B658-F539-D9AEDB2D2D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CDCE999-939E-A44F-D48D-C3183B06A6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815BFD8-1920-66D4-D53C-D3409E3BA9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079AE9-A9CA-B73C-1A92-F919D0066C60}"/>
              </a:ext>
            </a:extLst>
          </p:cNvPr>
          <p:cNvSpPr>
            <a:spLocks noGrp="1"/>
          </p:cNvSpPr>
          <p:nvPr>
            <p:ph type="dt" sz="half" idx="10"/>
          </p:nvPr>
        </p:nvSpPr>
        <p:spPr/>
        <p:txBody>
          <a:bodyPr/>
          <a:lstStyle/>
          <a:p>
            <a:fld id="{5275EB4E-08C2-D840-96C7-BADE95D124DB}" type="datetimeFigureOut">
              <a:rPr lang="en-US" smtClean="0"/>
              <a:t>2/15/25</a:t>
            </a:fld>
            <a:endParaRPr lang="en-US"/>
          </a:p>
        </p:txBody>
      </p:sp>
      <p:sp>
        <p:nvSpPr>
          <p:cNvPr id="6" name="Footer Placeholder 5">
            <a:extLst>
              <a:ext uri="{FF2B5EF4-FFF2-40B4-BE49-F238E27FC236}">
                <a16:creationId xmlns:a16="http://schemas.microsoft.com/office/drawing/2014/main" id="{E508D76F-4F5E-2339-028C-8280813299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34372D6-40F5-0A99-A301-8DC14533A1FF}"/>
              </a:ext>
            </a:extLst>
          </p:cNvPr>
          <p:cNvSpPr>
            <a:spLocks noGrp="1"/>
          </p:cNvSpPr>
          <p:nvPr>
            <p:ph type="sldNum" sz="quarter" idx="12"/>
          </p:nvPr>
        </p:nvSpPr>
        <p:spPr/>
        <p:txBody>
          <a:bodyPr/>
          <a:lstStyle/>
          <a:p>
            <a:fld id="{1C2E281D-7D25-E04C-B322-488ECBBBDB62}" type="slidenum">
              <a:rPr lang="en-US" smtClean="0"/>
              <a:t>‹#›</a:t>
            </a:fld>
            <a:endParaRPr lang="en-US"/>
          </a:p>
        </p:txBody>
      </p:sp>
    </p:spTree>
    <p:extLst>
      <p:ext uri="{BB962C8B-B14F-4D97-AF65-F5344CB8AC3E}">
        <p14:creationId xmlns:p14="http://schemas.microsoft.com/office/powerpoint/2010/main" val="15972751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5C6BD-CE78-60DC-AC87-5DDD8BB3EE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949B5E-A8F2-9230-716E-AE6912A3EF1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FF95E36-BC20-A8DE-D028-B78B280981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4C311C-C090-8BAE-8977-880E4014EEF4}"/>
              </a:ext>
            </a:extLst>
          </p:cNvPr>
          <p:cNvSpPr>
            <a:spLocks noGrp="1"/>
          </p:cNvSpPr>
          <p:nvPr>
            <p:ph type="dt" sz="half" idx="10"/>
          </p:nvPr>
        </p:nvSpPr>
        <p:spPr/>
        <p:txBody>
          <a:bodyPr/>
          <a:lstStyle/>
          <a:p>
            <a:fld id="{5275EB4E-08C2-D840-96C7-BADE95D124DB}" type="datetimeFigureOut">
              <a:rPr lang="en-US" smtClean="0"/>
              <a:t>2/15/25</a:t>
            </a:fld>
            <a:endParaRPr lang="en-US"/>
          </a:p>
        </p:txBody>
      </p:sp>
      <p:sp>
        <p:nvSpPr>
          <p:cNvPr id="6" name="Footer Placeholder 5">
            <a:extLst>
              <a:ext uri="{FF2B5EF4-FFF2-40B4-BE49-F238E27FC236}">
                <a16:creationId xmlns:a16="http://schemas.microsoft.com/office/drawing/2014/main" id="{F55D147A-B06A-7B9D-4CEB-215151F20A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601840-B525-9161-7364-5F7F653ED686}"/>
              </a:ext>
            </a:extLst>
          </p:cNvPr>
          <p:cNvSpPr>
            <a:spLocks noGrp="1"/>
          </p:cNvSpPr>
          <p:nvPr>
            <p:ph type="sldNum" sz="quarter" idx="12"/>
          </p:nvPr>
        </p:nvSpPr>
        <p:spPr/>
        <p:txBody>
          <a:bodyPr/>
          <a:lstStyle/>
          <a:p>
            <a:fld id="{1C2E281D-7D25-E04C-B322-488ECBBBDB62}" type="slidenum">
              <a:rPr lang="en-US" smtClean="0"/>
              <a:t>‹#›</a:t>
            </a:fld>
            <a:endParaRPr lang="en-US"/>
          </a:p>
        </p:txBody>
      </p:sp>
    </p:spTree>
    <p:extLst>
      <p:ext uri="{BB962C8B-B14F-4D97-AF65-F5344CB8AC3E}">
        <p14:creationId xmlns:p14="http://schemas.microsoft.com/office/powerpoint/2010/main" val="9200609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9F4674D-64AC-9DF1-2560-B55DE8B436B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5BD545C-E0A1-5AAE-0A37-B0620C76BB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3E72D3-64D1-0B27-2F66-7B2FAEB4267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275EB4E-08C2-D840-96C7-BADE95D124DB}" type="datetimeFigureOut">
              <a:rPr lang="en-US" smtClean="0"/>
              <a:t>2/15/25</a:t>
            </a:fld>
            <a:endParaRPr lang="en-US"/>
          </a:p>
        </p:txBody>
      </p:sp>
      <p:sp>
        <p:nvSpPr>
          <p:cNvPr id="5" name="Footer Placeholder 4">
            <a:extLst>
              <a:ext uri="{FF2B5EF4-FFF2-40B4-BE49-F238E27FC236}">
                <a16:creationId xmlns:a16="http://schemas.microsoft.com/office/drawing/2014/main" id="{D3BFE468-936B-148A-D671-62EE0685530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9F0B915-1CF2-84E2-259E-120953B7A1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C2E281D-7D25-E04C-B322-488ECBBBDB62}" type="slidenum">
              <a:rPr lang="en-US" smtClean="0"/>
              <a:t>‹#›</a:t>
            </a:fld>
            <a:endParaRPr lang="en-US"/>
          </a:p>
        </p:txBody>
      </p:sp>
    </p:spTree>
    <p:extLst>
      <p:ext uri="{BB962C8B-B14F-4D97-AF65-F5344CB8AC3E}">
        <p14:creationId xmlns:p14="http://schemas.microsoft.com/office/powerpoint/2010/main" val="26573470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juso.go.kr/" TargetMode="External"/><Relationship Id="rId2" Type="http://schemas.openxmlformats.org/officeDocument/2006/relationships/hyperlink" Target="https://doi.org/10.3390/ijgi7030084"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545D0-226E-62E2-60AA-4363A2441814}"/>
              </a:ext>
            </a:extLst>
          </p:cNvPr>
          <p:cNvSpPr>
            <a:spLocks noGrp="1"/>
          </p:cNvSpPr>
          <p:nvPr>
            <p:ph type="ctrTitle"/>
          </p:nvPr>
        </p:nvSpPr>
        <p:spPr>
          <a:xfrm>
            <a:off x="907055" y="1444087"/>
            <a:ext cx="10377890" cy="1495331"/>
          </a:xfrm>
        </p:spPr>
        <p:txBody>
          <a:bodyPr>
            <a:normAutofit/>
          </a:bodyPr>
          <a:lstStyle/>
          <a:p>
            <a:pPr algn="l"/>
            <a:r>
              <a:rPr lang="en-US" sz="4800" b="1" dirty="0"/>
              <a:t>Street Address</a:t>
            </a:r>
            <a:r>
              <a:rPr lang="en-US" sz="4800" dirty="0"/>
              <a:t>, </a:t>
            </a:r>
            <a:r>
              <a:rPr lang="en-US" sz="4800" b="1" dirty="0"/>
              <a:t>Satellite Imagery</a:t>
            </a:r>
            <a:r>
              <a:rPr lang="en-US" sz="4800" dirty="0"/>
              <a:t>, </a:t>
            </a:r>
            <a:br>
              <a:rPr lang="en-US" sz="4800" dirty="0"/>
            </a:br>
            <a:r>
              <a:rPr lang="en-US" sz="4800" dirty="0"/>
              <a:t>and </a:t>
            </a:r>
            <a:r>
              <a:rPr lang="en-US" sz="4800" b="1" dirty="0"/>
              <a:t>Generative AI</a:t>
            </a:r>
          </a:p>
        </p:txBody>
      </p:sp>
      <p:sp>
        <p:nvSpPr>
          <p:cNvPr id="3" name="Subtitle 2">
            <a:extLst>
              <a:ext uri="{FF2B5EF4-FFF2-40B4-BE49-F238E27FC236}">
                <a16:creationId xmlns:a16="http://schemas.microsoft.com/office/drawing/2014/main" id="{841B44AA-2910-36EC-39C4-7D65CE82E2C1}"/>
              </a:ext>
            </a:extLst>
          </p:cNvPr>
          <p:cNvSpPr>
            <a:spLocks noGrp="1"/>
          </p:cNvSpPr>
          <p:nvPr>
            <p:ph type="subTitle" idx="1"/>
          </p:nvPr>
        </p:nvSpPr>
        <p:spPr>
          <a:xfrm>
            <a:off x="907055" y="3429000"/>
            <a:ext cx="11284945" cy="2943142"/>
          </a:xfrm>
        </p:spPr>
        <p:txBody>
          <a:bodyPr>
            <a:normAutofit/>
          </a:bodyPr>
          <a:lstStyle/>
          <a:p>
            <a:pPr algn="l"/>
            <a:r>
              <a:rPr lang="en-US" dirty="0"/>
              <a:t>February 18, 2025</a:t>
            </a:r>
          </a:p>
          <a:p>
            <a:pPr algn="l"/>
            <a:r>
              <a:rPr lang="en-US" dirty="0"/>
              <a:t>Jun, </a:t>
            </a:r>
            <a:r>
              <a:rPr lang="en-US" dirty="0" err="1"/>
              <a:t>Youngsang</a:t>
            </a:r>
            <a:endParaRPr lang="en-US" dirty="0"/>
          </a:p>
        </p:txBody>
      </p:sp>
      <p:sp>
        <p:nvSpPr>
          <p:cNvPr id="4" name="TextBox 3">
            <a:extLst>
              <a:ext uri="{FF2B5EF4-FFF2-40B4-BE49-F238E27FC236}">
                <a16:creationId xmlns:a16="http://schemas.microsoft.com/office/drawing/2014/main" id="{85A37B56-E531-53A9-A04F-E7E8CB3FCBEC}"/>
              </a:ext>
            </a:extLst>
          </p:cNvPr>
          <p:cNvSpPr txBox="1"/>
          <p:nvPr/>
        </p:nvSpPr>
        <p:spPr>
          <a:xfrm>
            <a:off x="907055" y="476032"/>
            <a:ext cx="5188945" cy="646331"/>
          </a:xfrm>
          <a:prstGeom prst="rect">
            <a:avLst/>
          </a:prstGeom>
          <a:noFill/>
        </p:spPr>
        <p:txBody>
          <a:bodyPr wrap="square" rtlCol="0">
            <a:spAutoFit/>
          </a:bodyPr>
          <a:lstStyle/>
          <a:p>
            <a:r>
              <a:rPr lang="en-US" dirty="0"/>
              <a:t>MUSA 6500 Deep Learning with Python</a:t>
            </a:r>
          </a:p>
          <a:p>
            <a:r>
              <a:rPr lang="en-US" dirty="0"/>
              <a:t>University of Pennsylvania</a:t>
            </a:r>
          </a:p>
        </p:txBody>
      </p:sp>
      <p:pic>
        <p:nvPicPr>
          <p:cNvPr id="5" name="Picture 4">
            <a:extLst>
              <a:ext uri="{FF2B5EF4-FFF2-40B4-BE49-F238E27FC236}">
                <a16:creationId xmlns:a16="http://schemas.microsoft.com/office/drawing/2014/main" id="{D662437E-5E01-CB33-FC30-DD10C94CC3BF}"/>
              </a:ext>
            </a:extLst>
          </p:cNvPr>
          <p:cNvPicPr>
            <a:picLocks noChangeAspect="1"/>
          </p:cNvPicPr>
          <p:nvPr/>
        </p:nvPicPr>
        <p:blipFill>
          <a:blip r:embed="rId3"/>
          <a:stretch>
            <a:fillRect/>
          </a:stretch>
        </p:blipFill>
        <p:spPr>
          <a:xfrm>
            <a:off x="5898776" y="2939419"/>
            <a:ext cx="6293224" cy="3918582"/>
          </a:xfrm>
          <a:prstGeom prst="rect">
            <a:avLst/>
          </a:prstGeom>
        </p:spPr>
      </p:pic>
      <p:sp>
        <p:nvSpPr>
          <p:cNvPr id="7" name="TextBox 6">
            <a:extLst>
              <a:ext uri="{FF2B5EF4-FFF2-40B4-BE49-F238E27FC236}">
                <a16:creationId xmlns:a16="http://schemas.microsoft.com/office/drawing/2014/main" id="{2987E2A0-9864-E0EA-A16C-4B93BDB080DD}"/>
              </a:ext>
            </a:extLst>
          </p:cNvPr>
          <p:cNvSpPr txBox="1"/>
          <p:nvPr/>
        </p:nvSpPr>
        <p:spPr>
          <a:xfrm>
            <a:off x="907055" y="6488668"/>
            <a:ext cx="7691719" cy="369332"/>
          </a:xfrm>
          <a:prstGeom prst="rect">
            <a:avLst/>
          </a:prstGeom>
          <a:noFill/>
        </p:spPr>
        <p:txBody>
          <a:bodyPr wrap="square">
            <a:spAutoFit/>
          </a:bodyPr>
          <a:lstStyle/>
          <a:p>
            <a:r>
              <a:rPr kumimoji="0" lang="en-US" altLang="en-US" sz="1800" i="0" u="none" strike="noStrike" cap="none" normalizeH="0" baseline="0" dirty="0">
                <a:ln>
                  <a:noFill/>
                </a:ln>
                <a:solidFill>
                  <a:schemeClr val="tx1"/>
                </a:solidFill>
                <a:effectLst/>
              </a:rPr>
              <a:t>Demir</a:t>
            </a:r>
            <a:r>
              <a:rPr lang="en-US" altLang="en-US" sz="1800" dirty="0"/>
              <a:t> et al. </a:t>
            </a:r>
            <a:r>
              <a:rPr kumimoji="0" lang="en-US" altLang="en-US" sz="1800" i="0" u="none" strike="noStrike" cap="none" normalizeH="0" baseline="0" dirty="0">
                <a:ln>
                  <a:noFill/>
                </a:ln>
                <a:solidFill>
                  <a:schemeClr val="tx1"/>
                </a:solidFill>
                <a:effectLst/>
              </a:rPr>
              <a:t>(2018), </a:t>
            </a:r>
            <a:r>
              <a:rPr lang="en-US" sz="1800" dirty="0"/>
              <a:t>Generative Street Addresses fr</a:t>
            </a:r>
            <a:r>
              <a:rPr lang="en-US" sz="1800" dirty="0">
                <a:solidFill>
                  <a:schemeClr val="bg1"/>
                </a:solidFill>
              </a:rPr>
              <a:t>om Satellite Imagery</a:t>
            </a:r>
            <a:endParaRPr lang="en-US" dirty="0">
              <a:solidFill>
                <a:schemeClr val="bg1"/>
              </a:solidFill>
            </a:endParaRPr>
          </a:p>
        </p:txBody>
      </p:sp>
    </p:spTree>
    <p:extLst>
      <p:ext uri="{BB962C8B-B14F-4D97-AF65-F5344CB8AC3E}">
        <p14:creationId xmlns:p14="http://schemas.microsoft.com/office/powerpoint/2010/main" val="33062578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E1A03-73C0-6582-9AA7-5A6E06ED6FA4}"/>
              </a:ext>
            </a:extLst>
          </p:cNvPr>
          <p:cNvSpPr>
            <a:spLocks noGrp="1"/>
          </p:cNvSpPr>
          <p:nvPr>
            <p:ph type="title"/>
          </p:nvPr>
        </p:nvSpPr>
        <p:spPr/>
        <p:txBody>
          <a:bodyPr>
            <a:normAutofit/>
          </a:bodyPr>
          <a:lstStyle/>
          <a:p>
            <a:r>
              <a:rPr lang="en-US" sz="3600" b="1" dirty="0"/>
              <a:t>NN Model Comparison</a:t>
            </a:r>
            <a:endParaRPr lang="en-US" sz="3600" dirty="0"/>
          </a:p>
        </p:txBody>
      </p:sp>
      <p:pic>
        <p:nvPicPr>
          <p:cNvPr id="4" name="Picture 3">
            <a:extLst>
              <a:ext uri="{FF2B5EF4-FFF2-40B4-BE49-F238E27FC236}">
                <a16:creationId xmlns:a16="http://schemas.microsoft.com/office/drawing/2014/main" id="{4BB91004-45F3-E563-8062-AC530EC09610}"/>
              </a:ext>
            </a:extLst>
          </p:cNvPr>
          <p:cNvPicPr>
            <a:picLocks noChangeAspect="1"/>
          </p:cNvPicPr>
          <p:nvPr/>
        </p:nvPicPr>
        <p:blipFill>
          <a:blip r:embed="rId3"/>
          <a:stretch>
            <a:fillRect/>
          </a:stretch>
        </p:blipFill>
        <p:spPr>
          <a:xfrm>
            <a:off x="0" y="1997606"/>
            <a:ext cx="12367647" cy="4122549"/>
          </a:xfrm>
          <a:prstGeom prst="rect">
            <a:avLst/>
          </a:prstGeom>
        </p:spPr>
      </p:pic>
      <p:sp>
        <p:nvSpPr>
          <p:cNvPr id="5" name="TextBox 4">
            <a:extLst>
              <a:ext uri="{FF2B5EF4-FFF2-40B4-BE49-F238E27FC236}">
                <a16:creationId xmlns:a16="http://schemas.microsoft.com/office/drawing/2014/main" id="{B53BFCCF-53A8-FC21-9D0A-CEF6DED55DE4}"/>
              </a:ext>
            </a:extLst>
          </p:cNvPr>
          <p:cNvSpPr txBox="1"/>
          <p:nvPr/>
        </p:nvSpPr>
        <p:spPr>
          <a:xfrm>
            <a:off x="907055" y="6488668"/>
            <a:ext cx="7691719" cy="369332"/>
          </a:xfrm>
          <a:prstGeom prst="rect">
            <a:avLst/>
          </a:prstGeom>
          <a:noFill/>
        </p:spPr>
        <p:txBody>
          <a:bodyPr wrap="square">
            <a:spAutoFit/>
          </a:bodyPr>
          <a:lstStyle/>
          <a:p>
            <a:r>
              <a:rPr kumimoji="0" lang="en-US" altLang="en-US" sz="1800" i="0" u="none" strike="noStrike" cap="none" normalizeH="0" baseline="0" dirty="0">
                <a:ln>
                  <a:noFill/>
                </a:ln>
                <a:effectLst/>
              </a:rPr>
              <a:t>Demir</a:t>
            </a:r>
            <a:r>
              <a:rPr lang="en-US" altLang="en-US" sz="1800" dirty="0"/>
              <a:t> et al. </a:t>
            </a:r>
            <a:r>
              <a:rPr kumimoji="0" lang="en-US" altLang="en-US" sz="1800" i="0" u="none" strike="noStrike" cap="none" normalizeH="0" baseline="0" dirty="0">
                <a:ln>
                  <a:noFill/>
                </a:ln>
                <a:effectLst/>
              </a:rPr>
              <a:t>(2018), </a:t>
            </a:r>
            <a:r>
              <a:rPr lang="en-US" sz="1800" dirty="0"/>
              <a:t>Generative Street Addresses from Satellite Imagery</a:t>
            </a:r>
            <a:endParaRPr lang="en-US" dirty="0"/>
          </a:p>
        </p:txBody>
      </p:sp>
      <p:sp>
        <p:nvSpPr>
          <p:cNvPr id="9" name="TextBox 8">
            <a:extLst>
              <a:ext uri="{FF2B5EF4-FFF2-40B4-BE49-F238E27FC236}">
                <a16:creationId xmlns:a16="http://schemas.microsoft.com/office/drawing/2014/main" id="{0D764F4F-7B56-E755-6552-6771D5091251}"/>
              </a:ext>
            </a:extLst>
          </p:cNvPr>
          <p:cNvSpPr txBox="1"/>
          <p:nvPr/>
        </p:nvSpPr>
        <p:spPr>
          <a:xfrm>
            <a:off x="6159715" y="384667"/>
            <a:ext cx="6098582" cy="923330"/>
          </a:xfrm>
          <a:prstGeom prst="rect">
            <a:avLst/>
          </a:prstGeom>
          <a:noFill/>
        </p:spPr>
        <p:txBody>
          <a:bodyPr wrap="square">
            <a:spAutoFit/>
          </a:bodyPr>
          <a:lstStyle/>
          <a:p>
            <a:r>
              <a:rPr lang="en-US" altLang="ko-KR" b="1" u="sng" dirty="0"/>
              <a:t>Model</a:t>
            </a:r>
            <a:r>
              <a:rPr lang="ko-KR" altLang="en-US" dirty="0"/>
              <a:t> </a:t>
            </a:r>
            <a:r>
              <a:rPr lang="en-US" altLang="ko-KR" dirty="0"/>
              <a:t>	</a:t>
            </a:r>
            <a:r>
              <a:rPr lang="en-US" b="1" u="sng" dirty="0"/>
              <a:t>Precision</a:t>
            </a:r>
            <a:r>
              <a:rPr lang="en-US" b="1" dirty="0"/>
              <a:t> </a:t>
            </a:r>
            <a:r>
              <a:rPr lang="en-US" dirty="0"/>
              <a:t>(=TP/(TP+FP</a:t>
            </a:r>
            <a:r>
              <a:rPr lang="en-US" altLang="ko-KR" dirty="0"/>
              <a:t>)</a:t>
            </a:r>
            <a:r>
              <a:rPr lang="en-US" b="1" dirty="0"/>
              <a:t>	</a:t>
            </a:r>
            <a:r>
              <a:rPr lang="en-US" b="1" u="sng" dirty="0"/>
              <a:t>Recall</a:t>
            </a:r>
            <a:r>
              <a:rPr lang="ko-KR" altLang="en-US" dirty="0"/>
              <a:t> </a:t>
            </a:r>
            <a:r>
              <a:rPr lang="en-US" dirty="0"/>
              <a:t>(=</a:t>
            </a:r>
            <a:r>
              <a:rPr lang="en-US" altLang="ko-KR" dirty="0"/>
              <a:t>TP/(TP+FN))</a:t>
            </a:r>
            <a:endParaRPr lang="ko-KR" altLang="en-US" dirty="0"/>
          </a:p>
          <a:p>
            <a:r>
              <a:rPr lang="en-US" b="1" dirty="0" err="1"/>
              <a:t>SegNet</a:t>
            </a:r>
            <a:r>
              <a:rPr lang="en-US" dirty="0"/>
              <a:t> 	72.6% 			57.2% (stable)</a:t>
            </a:r>
            <a:endParaRPr lang="en-US" altLang="ko-KR" dirty="0"/>
          </a:p>
          <a:p>
            <a:r>
              <a:rPr lang="en-US" b="1" dirty="0"/>
              <a:t>DeepLab</a:t>
            </a:r>
            <a:r>
              <a:rPr lang="en-US" dirty="0"/>
              <a:t>75.4% 			75.9% (overfitting)</a:t>
            </a:r>
            <a:endParaRPr lang="ko-KR" altLang="en-US" dirty="0"/>
          </a:p>
        </p:txBody>
      </p:sp>
      <p:sp>
        <p:nvSpPr>
          <p:cNvPr id="11" name="TextBox 10">
            <a:extLst>
              <a:ext uri="{FF2B5EF4-FFF2-40B4-BE49-F238E27FC236}">
                <a16:creationId xmlns:a16="http://schemas.microsoft.com/office/drawing/2014/main" id="{9C1BA37E-15D8-6A53-5461-504C41089AF3}"/>
              </a:ext>
            </a:extLst>
          </p:cNvPr>
          <p:cNvSpPr txBox="1"/>
          <p:nvPr/>
        </p:nvSpPr>
        <p:spPr>
          <a:xfrm>
            <a:off x="799455" y="1351275"/>
            <a:ext cx="10314122" cy="646331"/>
          </a:xfrm>
          <a:prstGeom prst="rect">
            <a:avLst/>
          </a:prstGeom>
          <a:noFill/>
        </p:spPr>
        <p:txBody>
          <a:bodyPr wrap="square">
            <a:spAutoFit/>
          </a:bodyPr>
          <a:lstStyle/>
          <a:p>
            <a:r>
              <a:rPr lang="en-US" i="1" dirty="0">
                <a:effectLst/>
              </a:rPr>
              <a:t>An example (a) satellite image and (b) ground truth; and road</a:t>
            </a:r>
            <a:r>
              <a:rPr lang="en-US" dirty="0"/>
              <a:t> </a:t>
            </a:r>
            <a:r>
              <a:rPr lang="en-US" i="1" dirty="0">
                <a:effectLst/>
              </a:rPr>
              <a:t>predictions </a:t>
            </a:r>
            <a:br>
              <a:rPr lang="en-US" i="1" dirty="0">
                <a:effectLst/>
              </a:rPr>
            </a:br>
            <a:r>
              <a:rPr lang="en-US" i="1" dirty="0">
                <a:effectLst/>
              </a:rPr>
              <a:t>using (c) VGG; (d) U-Net; (e) ResNet50; (f) ResNet101; </a:t>
            </a:r>
            <a:r>
              <a:rPr lang="en-US" i="1" u="sng" dirty="0">
                <a:effectLst/>
              </a:rPr>
              <a:t>(g) </a:t>
            </a:r>
            <a:r>
              <a:rPr lang="en-US" i="1" u="sng" dirty="0" err="1">
                <a:effectLst/>
              </a:rPr>
              <a:t>SegNet</a:t>
            </a:r>
            <a:r>
              <a:rPr lang="en-US" i="1" u="sng" dirty="0">
                <a:effectLst/>
              </a:rPr>
              <a:t>; and (h) </a:t>
            </a:r>
            <a:r>
              <a:rPr lang="en-US" i="1" u="sng" dirty="0" err="1">
                <a:effectLst/>
              </a:rPr>
              <a:t>DeepLab</a:t>
            </a:r>
            <a:r>
              <a:rPr lang="en-US" i="1" u="sng" dirty="0">
                <a:effectLst/>
              </a:rPr>
              <a:t>.</a:t>
            </a:r>
            <a:endParaRPr lang="en-US" u="sng" dirty="0">
              <a:effectLst/>
            </a:endParaRPr>
          </a:p>
        </p:txBody>
      </p:sp>
      <p:sp>
        <p:nvSpPr>
          <p:cNvPr id="12" name="Rectangle 11">
            <a:extLst>
              <a:ext uri="{FF2B5EF4-FFF2-40B4-BE49-F238E27FC236}">
                <a16:creationId xmlns:a16="http://schemas.microsoft.com/office/drawing/2014/main" id="{5C1DBA07-682F-5BC1-B8E4-653899040A5B}"/>
              </a:ext>
            </a:extLst>
          </p:cNvPr>
          <p:cNvSpPr/>
          <p:nvPr/>
        </p:nvSpPr>
        <p:spPr>
          <a:xfrm>
            <a:off x="6096000" y="3983064"/>
            <a:ext cx="3103965" cy="2028604"/>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8903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CC4CA-4EE5-F094-089D-620576D4FA95}"/>
              </a:ext>
            </a:extLst>
          </p:cNvPr>
          <p:cNvSpPr>
            <a:spLocks noGrp="1"/>
          </p:cNvSpPr>
          <p:nvPr>
            <p:ph type="title"/>
          </p:nvPr>
        </p:nvSpPr>
        <p:spPr/>
        <p:txBody>
          <a:bodyPr>
            <a:normAutofit/>
          </a:bodyPr>
          <a:lstStyle/>
          <a:p>
            <a:r>
              <a:rPr lang="en-US" sz="3600" b="1" dirty="0"/>
              <a:t>Pipeline of Generative Addressing System </a:t>
            </a:r>
            <a:r>
              <a:rPr lang="en-US" sz="3600" b="1" i="1" dirty="0"/>
              <a:t>(cont.)</a:t>
            </a:r>
            <a:endParaRPr lang="en-US" sz="3600" i="1" dirty="0"/>
          </a:p>
        </p:txBody>
      </p:sp>
      <p:sp>
        <p:nvSpPr>
          <p:cNvPr id="3" name="Content Placeholder 2">
            <a:extLst>
              <a:ext uri="{FF2B5EF4-FFF2-40B4-BE49-F238E27FC236}">
                <a16:creationId xmlns:a16="http://schemas.microsoft.com/office/drawing/2014/main" id="{17125AF1-F0BC-95C1-E282-B434C6F8FA82}"/>
              </a:ext>
            </a:extLst>
          </p:cNvPr>
          <p:cNvSpPr>
            <a:spLocks noGrp="1"/>
          </p:cNvSpPr>
          <p:nvPr>
            <p:ph idx="1"/>
          </p:nvPr>
        </p:nvSpPr>
        <p:spPr>
          <a:xfrm>
            <a:off x="838200" y="1825625"/>
            <a:ext cx="6257727" cy="4544178"/>
          </a:xfrm>
        </p:spPr>
        <p:txBody>
          <a:bodyPr>
            <a:noAutofit/>
          </a:bodyPr>
          <a:lstStyle/>
          <a:p>
            <a:pPr marL="0" indent="0" algn="just">
              <a:buNone/>
            </a:pPr>
            <a:r>
              <a:rPr lang="en-US" dirty="0">
                <a:effectLst/>
              </a:rPr>
              <a:t>(2) Postprocessing</a:t>
            </a:r>
          </a:p>
          <a:p>
            <a:pPr lvl="1"/>
            <a:r>
              <a:rPr lang="en-US" dirty="0"/>
              <a:t>Creates weighted pixels based on confidence</a:t>
            </a:r>
          </a:p>
          <a:p>
            <a:pPr lvl="1"/>
            <a:r>
              <a:rPr lang="en-US" dirty="0"/>
              <a:t>Thresholding </a:t>
            </a:r>
          </a:p>
          <a:p>
            <a:pPr lvl="1"/>
            <a:r>
              <a:rPr lang="en-US" dirty="0"/>
              <a:t>Merging broken connections (OSM)</a:t>
            </a:r>
          </a:p>
          <a:p>
            <a:pPr marL="0" indent="0">
              <a:buNone/>
            </a:pPr>
            <a:r>
              <a:rPr lang="en-US" dirty="0"/>
              <a:t>(3) Identifying and segmenting regions</a:t>
            </a:r>
          </a:p>
          <a:p>
            <a:pPr marL="0" indent="0">
              <a:buNone/>
            </a:pPr>
            <a:r>
              <a:rPr lang="en-US" dirty="0"/>
              <a:t>(4</a:t>
            </a:r>
            <a:r>
              <a:rPr lang="en-US" altLang="ko-KR" dirty="0"/>
              <a:t>)</a:t>
            </a:r>
            <a:r>
              <a:rPr lang="en-US" dirty="0"/>
              <a:t> Assigning structured addresses </a:t>
            </a:r>
            <a:br>
              <a:rPr lang="en-US" dirty="0"/>
            </a:br>
            <a:r>
              <a:rPr lang="en-US" dirty="0"/>
              <a:t>      based on road topology</a:t>
            </a:r>
          </a:p>
        </p:txBody>
      </p:sp>
      <p:pic>
        <p:nvPicPr>
          <p:cNvPr id="4" name="Picture 3">
            <a:extLst>
              <a:ext uri="{FF2B5EF4-FFF2-40B4-BE49-F238E27FC236}">
                <a16:creationId xmlns:a16="http://schemas.microsoft.com/office/drawing/2014/main" id="{972007DD-3E9E-BFEA-2A07-5792E9713F14}"/>
              </a:ext>
            </a:extLst>
          </p:cNvPr>
          <p:cNvPicPr>
            <a:picLocks noChangeAspect="1"/>
          </p:cNvPicPr>
          <p:nvPr/>
        </p:nvPicPr>
        <p:blipFill>
          <a:blip r:embed="rId3"/>
          <a:stretch>
            <a:fillRect/>
          </a:stretch>
        </p:blipFill>
        <p:spPr>
          <a:xfrm>
            <a:off x="7051368" y="2058099"/>
            <a:ext cx="4950461" cy="3443799"/>
          </a:xfrm>
          <a:prstGeom prst="rect">
            <a:avLst/>
          </a:prstGeom>
        </p:spPr>
      </p:pic>
      <p:sp>
        <p:nvSpPr>
          <p:cNvPr id="5" name="TextBox 4">
            <a:extLst>
              <a:ext uri="{FF2B5EF4-FFF2-40B4-BE49-F238E27FC236}">
                <a16:creationId xmlns:a16="http://schemas.microsoft.com/office/drawing/2014/main" id="{216FE1C5-19D6-939C-2290-FB3CD1B35C4E}"/>
              </a:ext>
            </a:extLst>
          </p:cNvPr>
          <p:cNvSpPr txBox="1"/>
          <p:nvPr/>
        </p:nvSpPr>
        <p:spPr>
          <a:xfrm>
            <a:off x="907055" y="6488668"/>
            <a:ext cx="7691719" cy="369332"/>
          </a:xfrm>
          <a:prstGeom prst="rect">
            <a:avLst/>
          </a:prstGeom>
          <a:noFill/>
        </p:spPr>
        <p:txBody>
          <a:bodyPr wrap="square">
            <a:spAutoFit/>
          </a:bodyPr>
          <a:lstStyle/>
          <a:p>
            <a:r>
              <a:rPr kumimoji="0" lang="en-US" altLang="en-US" sz="1800" i="0" u="none" strike="noStrike" cap="none" normalizeH="0" baseline="0" dirty="0">
                <a:ln>
                  <a:noFill/>
                </a:ln>
                <a:effectLst/>
              </a:rPr>
              <a:t>Demir</a:t>
            </a:r>
            <a:r>
              <a:rPr lang="en-US" altLang="en-US" sz="1800" dirty="0"/>
              <a:t> et al. </a:t>
            </a:r>
            <a:r>
              <a:rPr kumimoji="0" lang="en-US" altLang="en-US" sz="1800" i="0" u="none" strike="noStrike" cap="none" normalizeH="0" baseline="0" dirty="0">
                <a:ln>
                  <a:noFill/>
                </a:ln>
                <a:effectLst/>
              </a:rPr>
              <a:t>(2018), </a:t>
            </a:r>
            <a:r>
              <a:rPr lang="en-US" sz="1800" dirty="0"/>
              <a:t>Generative Street Addresses from Satellite Imagery</a:t>
            </a:r>
            <a:endParaRPr lang="en-US" dirty="0"/>
          </a:p>
        </p:txBody>
      </p:sp>
      <p:sp>
        <p:nvSpPr>
          <p:cNvPr id="6" name="Rectangle 5">
            <a:extLst>
              <a:ext uri="{FF2B5EF4-FFF2-40B4-BE49-F238E27FC236}">
                <a16:creationId xmlns:a16="http://schemas.microsoft.com/office/drawing/2014/main" id="{DABD0F97-7320-C90D-AFA5-9A7680F96393}"/>
              </a:ext>
            </a:extLst>
          </p:cNvPr>
          <p:cNvSpPr/>
          <p:nvPr/>
        </p:nvSpPr>
        <p:spPr>
          <a:xfrm>
            <a:off x="7051368" y="3773561"/>
            <a:ext cx="4950460" cy="1756158"/>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0666853-5E68-91B2-2F78-DBBFB929F051}"/>
              </a:ext>
            </a:extLst>
          </p:cNvPr>
          <p:cNvSpPr/>
          <p:nvPr/>
        </p:nvSpPr>
        <p:spPr>
          <a:xfrm>
            <a:off x="10151390" y="2022252"/>
            <a:ext cx="1850438" cy="1756158"/>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28589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D7781-8590-C9C9-F091-1150A0E53880}"/>
              </a:ext>
            </a:extLst>
          </p:cNvPr>
          <p:cNvSpPr>
            <a:spLocks noGrp="1"/>
          </p:cNvSpPr>
          <p:nvPr>
            <p:ph type="title"/>
          </p:nvPr>
        </p:nvSpPr>
        <p:spPr/>
        <p:txBody>
          <a:bodyPr>
            <a:normAutofit/>
          </a:bodyPr>
          <a:lstStyle/>
          <a:p>
            <a:r>
              <a:rPr lang="en-US" sz="3600" b="1" dirty="0"/>
              <a:t>Real-World Applications</a:t>
            </a:r>
            <a:endParaRPr lang="en-US" sz="3600" dirty="0"/>
          </a:p>
        </p:txBody>
      </p:sp>
      <p:sp>
        <p:nvSpPr>
          <p:cNvPr id="3" name="Content Placeholder 2">
            <a:extLst>
              <a:ext uri="{FF2B5EF4-FFF2-40B4-BE49-F238E27FC236}">
                <a16:creationId xmlns:a16="http://schemas.microsoft.com/office/drawing/2014/main" id="{EDA639DD-4054-0C80-B9E6-DFC4560F8FE0}"/>
              </a:ext>
            </a:extLst>
          </p:cNvPr>
          <p:cNvSpPr>
            <a:spLocks noGrp="1"/>
          </p:cNvSpPr>
          <p:nvPr>
            <p:ph idx="1"/>
          </p:nvPr>
        </p:nvSpPr>
        <p:spPr/>
        <p:txBody>
          <a:bodyPr/>
          <a:lstStyle/>
          <a:p>
            <a:r>
              <a:rPr lang="en-US" dirty="0"/>
              <a:t>Tested in both developed and developing areas</a:t>
            </a:r>
          </a:p>
          <a:p>
            <a:pPr marL="457200" lvl="1" indent="0">
              <a:buNone/>
            </a:pPr>
            <a:r>
              <a:rPr lang="en-US" i="1" dirty="0"/>
              <a:t>* The authors did not mention the specific country or city.</a:t>
            </a:r>
          </a:p>
          <a:p>
            <a:r>
              <a:rPr lang="en-US" dirty="0"/>
              <a:t>Results</a:t>
            </a:r>
          </a:p>
          <a:p>
            <a:pPr lvl="1"/>
            <a:r>
              <a:rPr lang="en-US" dirty="0"/>
              <a:t>The model was able to learn </a:t>
            </a:r>
            <a:r>
              <a:rPr lang="en-US" b="1" dirty="0"/>
              <a:t>90.5%</a:t>
            </a:r>
            <a:r>
              <a:rPr lang="en-US" dirty="0"/>
              <a:t> of roads in unmapped suburban areas, </a:t>
            </a:r>
            <a:r>
              <a:rPr lang="en-US" b="1" dirty="0"/>
              <a:t>80%</a:t>
            </a:r>
            <a:r>
              <a:rPr lang="en-US" dirty="0"/>
              <a:t> in cities (avg)</a:t>
            </a:r>
          </a:p>
          <a:p>
            <a:pPr lvl="1"/>
            <a:r>
              <a:rPr lang="en-US" dirty="0"/>
              <a:t>80% of roads in populated areas successfully addressed</a:t>
            </a:r>
          </a:p>
          <a:p>
            <a:r>
              <a:rPr lang="en-US" dirty="0"/>
              <a:t>Benefits of the system</a:t>
            </a:r>
          </a:p>
          <a:p>
            <a:pPr lvl="1"/>
            <a:r>
              <a:rPr lang="en-US" dirty="0"/>
              <a:t>Provides hierarchical, intuitive, and scalable addressing automatically</a:t>
            </a:r>
          </a:p>
          <a:p>
            <a:pPr lvl="1"/>
            <a:r>
              <a:rPr lang="en-US" dirty="0"/>
              <a:t>Can generate addresses in </a:t>
            </a:r>
            <a:r>
              <a:rPr lang="en-US" b="1" dirty="0"/>
              <a:t>previously unmapped areas</a:t>
            </a:r>
          </a:p>
        </p:txBody>
      </p:sp>
    </p:spTree>
    <p:extLst>
      <p:ext uri="{BB962C8B-B14F-4D97-AF65-F5344CB8AC3E}">
        <p14:creationId xmlns:p14="http://schemas.microsoft.com/office/powerpoint/2010/main" val="16274600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7D438-24B1-CEC5-F731-CEF2C02A5094}"/>
              </a:ext>
            </a:extLst>
          </p:cNvPr>
          <p:cNvSpPr>
            <a:spLocks noGrp="1"/>
          </p:cNvSpPr>
          <p:nvPr>
            <p:ph type="title"/>
          </p:nvPr>
        </p:nvSpPr>
        <p:spPr/>
        <p:txBody>
          <a:bodyPr>
            <a:normAutofit/>
          </a:bodyPr>
          <a:lstStyle/>
          <a:p>
            <a:r>
              <a:rPr lang="en-US" sz="3600" b="1" dirty="0"/>
              <a:t>Future Improvements</a:t>
            </a:r>
            <a:endParaRPr lang="en-US" sz="3600" dirty="0"/>
          </a:p>
        </p:txBody>
      </p:sp>
      <p:sp>
        <p:nvSpPr>
          <p:cNvPr id="3" name="Content Placeholder 2">
            <a:extLst>
              <a:ext uri="{FF2B5EF4-FFF2-40B4-BE49-F238E27FC236}">
                <a16:creationId xmlns:a16="http://schemas.microsoft.com/office/drawing/2014/main" id="{FBFB9838-E7C9-1236-98A3-CD457098A2C8}"/>
              </a:ext>
            </a:extLst>
          </p:cNvPr>
          <p:cNvSpPr>
            <a:spLocks noGrp="1"/>
          </p:cNvSpPr>
          <p:nvPr>
            <p:ph idx="1"/>
          </p:nvPr>
        </p:nvSpPr>
        <p:spPr/>
        <p:txBody>
          <a:bodyPr>
            <a:normAutofit/>
          </a:bodyPr>
          <a:lstStyle/>
          <a:p>
            <a:r>
              <a:rPr lang="en-US" dirty="0"/>
              <a:t>Challenges</a:t>
            </a:r>
          </a:p>
          <a:p>
            <a:pPr lvl="1"/>
            <a:r>
              <a:rPr lang="en-US" dirty="0"/>
              <a:t>Handling </a:t>
            </a:r>
            <a:r>
              <a:rPr lang="en-US" b="1" dirty="0"/>
              <a:t>3D road structures</a:t>
            </a:r>
            <a:r>
              <a:rPr lang="en-US" dirty="0"/>
              <a:t> (e.g., flyovers, tunnels)</a:t>
            </a:r>
          </a:p>
          <a:p>
            <a:r>
              <a:rPr lang="en-US" dirty="0"/>
              <a:t>Next Steps</a:t>
            </a:r>
          </a:p>
          <a:p>
            <a:pPr lvl="1"/>
            <a:r>
              <a:rPr lang="en-US" dirty="0"/>
              <a:t>Integrate with open-source platforms like OpenStreetMap</a:t>
            </a:r>
          </a:p>
          <a:p>
            <a:endParaRPr lang="en-US" dirty="0"/>
          </a:p>
        </p:txBody>
      </p:sp>
    </p:spTree>
    <p:extLst>
      <p:ext uri="{BB962C8B-B14F-4D97-AF65-F5344CB8AC3E}">
        <p14:creationId xmlns:p14="http://schemas.microsoft.com/office/powerpoint/2010/main" val="7036897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AE4A2-A5AD-0867-1F5B-1762D6D9FD9F}"/>
              </a:ext>
            </a:extLst>
          </p:cNvPr>
          <p:cNvSpPr>
            <a:spLocks noGrp="1"/>
          </p:cNvSpPr>
          <p:nvPr>
            <p:ph type="title"/>
          </p:nvPr>
        </p:nvSpPr>
        <p:spPr/>
        <p:txBody>
          <a:bodyPr>
            <a:normAutofit/>
          </a:bodyPr>
          <a:lstStyle/>
          <a:p>
            <a:r>
              <a:rPr lang="en-US" sz="3600" b="1" dirty="0"/>
              <a:t>Reference</a:t>
            </a:r>
          </a:p>
        </p:txBody>
      </p:sp>
      <p:sp>
        <p:nvSpPr>
          <p:cNvPr id="3" name="Content Placeholder 2">
            <a:extLst>
              <a:ext uri="{FF2B5EF4-FFF2-40B4-BE49-F238E27FC236}">
                <a16:creationId xmlns:a16="http://schemas.microsoft.com/office/drawing/2014/main" id="{DA8C6B94-2249-360E-FE2A-6B9ED1A12273}"/>
              </a:ext>
            </a:extLst>
          </p:cNvPr>
          <p:cNvSpPr>
            <a:spLocks noGrp="1"/>
          </p:cNvSpPr>
          <p:nvPr>
            <p:ph idx="1"/>
          </p:nvPr>
        </p:nvSpPr>
        <p:spPr>
          <a:xfrm>
            <a:off x="838200" y="1825625"/>
            <a:ext cx="10515600" cy="4667250"/>
          </a:xfrm>
        </p:spPr>
        <p:txBody>
          <a:bodyPr>
            <a:normAutofit fontScale="92500"/>
          </a:bodyPr>
          <a:lstStyle/>
          <a:p>
            <a:r>
              <a:rPr kumimoji="0" lang="en-US" altLang="en-US" b="0" i="0" u="none" strike="noStrike" cap="none" normalizeH="0" baseline="0" dirty="0">
                <a:ln>
                  <a:noFill/>
                </a:ln>
                <a:solidFill>
                  <a:schemeClr val="tx1"/>
                </a:solidFill>
                <a:effectLst/>
              </a:rPr>
              <a:t>Demir, İlke; Hughes, Forest; Raj, Aman; Dhruv, </a:t>
            </a:r>
            <a:r>
              <a:rPr kumimoji="0" lang="en-US" altLang="en-US" b="0" i="0" u="none" strike="noStrike" cap="none" normalizeH="0" baseline="0" dirty="0" err="1">
                <a:ln>
                  <a:noFill/>
                </a:ln>
                <a:solidFill>
                  <a:schemeClr val="tx1"/>
                </a:solidFill>
                <a:effectLst/>
              </a:rPr>
              <a:t>Kaunil</a:t>
            </a:r>
            <a:r>
              <a:rPr kumimoji="0" lang="en-US" altLang="en-US" b="0" i="0" u="none" strike="noStrike" cap="none" normalizeH="0" baseline="0" dirty="0">
                <a:ln>
                  <a:noFill/>
                </a:ln>
                <a:solidFill>
                  <a:schemeClr val="tx1"/>
                </a:solidFill>
                <a:effectLst/>
              </a:rPr>
              <a:t>; </a:t>
            </a:r>
            <a:r>
              <a:rPr kumimoji="0" lang="en-US" altLang="en-US" b="0" i="0" u="none" strike="noStrike" cap="none" normalizeH="0" baseline="0" dirty="0" err="1">
                <a:ln>
                  <a:noFill/>
                </a:ln>
                <a:solidFill>
                  <a:schemeClr val="tx1"/>
                </a:solidFill>
                <a:effectLst/>
              </a:rPr>
              <a:t>Muddala</a:t>
            </a:r>
            <a:r>
              <a:rPr kumimoji="0" lang="en-US" altLang="en-US" b="0" i="0" u="none" strike="noStrike" cap="none" normalizeH="0" baseline="0" dirty="0">
                <a:ln>
                  <a:noFill/>
                </a:ln>
                <a:solidFill>
                  <a:schemeClr val="tx1"/>
                </a:solidFill>
                <a:effectLst/>
              </a:rPr>
              <a:t>, Suryanarayana M; Garg, Sanyam; Doo, Barrett; and </a:t>
            </a:r>
            <a:r>
              <a:rPr kumimoji="0" lang="en-US" altLang="en-US" b="0" i="0" u="none" strike="noStrike" cap="none" normalizeH="0" baseline="0" dirty="0" err="1">
                <a:ln>
                  <a:noFill/>
                </a:ln>
                <a:solidFill>
                  <a:schemeClr val="tx1"/>
                </a:solidFill>
                <a:effectLst/>
              </a:rPr>
              <a:t>Raskar</a:t>
            </a:r>
            <a:r>
              <a:rPr kumimoji="0" lang="en-US" altLang="en-US" b="0" i="0" u="none" strike="noStrike" cap="none" normalizeH="0" baseline="0" dirty="0">
                <a:ln>
                  <a:noFill/>
                </a:ln>
                <a:solidFill>
                  <a:schemeClr val="tx1"/>
                </a:solidFill>
                <a:effectLst/>
              </a:rPr>
              <a:t>, Ramesh (2018), </a:t>
            </a:r>
            <a:r>
              <a:rPr lang="en-US" b="1" dirty="0"/>
              <a:t>Generative Street Addresses from Satellite Imagery, </a:t>
            </a:r>
            <a:r>
              <a:rPr lang="en-US" i="1" dirty="0">
                <a:effectLst/>
              </a:rPr>
              <a:t>ISPRS Int. J. Geo-Inf.</a:t>
            </a:r>
            <a:r>
              <a:rPr lang="en-US" dirty="0">
                <a:effectLst/>
              </a:rPr>
              <a:t> </a:t>
            </a:r>
            <a:r>
              <a:rPr lang="en-US" b="1" dirty="0">
                <a:effectLst/>
              </a:rPr>
              <a:t>2018</a:t>
            </a:r>
            <a:r>
              <a:rPr lang="en-US" dirty="0">
                <a:effectLst/>
              </a:rPr>
              <a:t>, </a:t>
            </a:r>
            <a:r>
              <a:rPr lang="en-US" i="1" dirty="0">
                <a:effectLst/>
              </a:rPr>
              <a:t>7</a:t>
            </a:r>
            <a:r>
              <a:rPr lang="en-US" dirty="0">
                <a:effectLst/>
              </a:rPr>
              <a:t>(3), 84; </a:t>
            </a:r>
            <a:r>
              <a:rPr lang="en-US" dirty="0">
                <a:effectLst/>
                <a:hlinkClick r:id="rId2"/>
              </a:rPr>
              <a:t>https://doi.org/10.3390/ijgi7030084</a:t>
            </a:r>
            <a:r>
              <a:rPr lang="en-US" dirty="0">
                <a:effectLst/>
              </a:rPr>
              <a:t> </a:t>
            </a:r>
          </a:p>
          <a:p>
            <a:r>
              <a:rPr lang="en-US" dirty="0"/>
              <a:t>Jun, </a:t>
            </a:r>
            <a:r>
              <a:rPr lang="en-US" dirty="0" err="1"/>
              <a:t>Youngsang</a:t>
            </a:r>
            <a:r>
              <a:rPr lang="en-US" dirty="0"/>
              <a:t> (2021), A Study on the Factors of Occurrence of Time Difference of Experience for a Transferred Policy: focusing on Address Policy in Republic of Korea</a:t>
            </a:r>
            <a:r>
              <a:rPr lang="ko-KR" altLang="en-US" dirty="0"/>
              <a:t> </a:t>
            </a:r>
            <a:r>
              <a:rPr lang="en-US" altLang="ko-KR" dirty="0"/>
              <a:t>(MPA thesis, not peer reviewed, </a:t>
            </a:r>
            <a:r>
              <a:rPr lang="en-US" altLang="ko-KR" i="1" dirty="0"/>
              <a:t>Korean</a:t>
            </a:r>
            <a:r>
              <a:rPr lang="en-US" altLang="ko-KR" dirty="0"/>
              <a:t>)</a:t>
            </a:r>
          </a:p>
          <a:p>
            <a:r>
              <a:rPr lang="en-US" dirty="0">
                <a:hlinkClick r:id="rId3"/>
              </a:rPr>
              <a:t>https://www.juso.go.kr</a:t>
            </a:r>
            <a:endParaRPr lang="en-US" dirty="0"/>
          </a:p>
          <a:p>
            <a:r>
              <a:rPr lang="en-US" dirty="0"/>
              <a:t>Ministry of the Interior and Safety, Republic of Korea (2017), Road Name Address Work Manual.</a:t>
            </a:r>
          </a:p>
          <a:p>
            <a:r>
              <a:rPr lang="en-US" dirty="0"/>
              <a:t>International Standard Organization (ISO) 19160-1:2015</a:t>
            </a:r>
          </a:p>
        </p:txBody>
      </p:sp>
    </p:spTree>
    <p:extLst>
      <p:ext uri="{BB962C8B-B14F-4D97-AF65-F5344CB8AC3E}">
        <p14:creationId xmlns:p14="http://schemas.microsoft.com/office/powerpoint/2010/main" val="4085190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7EBF5-DF78-834D-6054-085093E4E2AA}"/>
              </a:ext>
            </a:extLst>
          </p:cNvPr>
          <p:cNvSpPr>
            <a:spLocks noGrp="1"/>
          </p:cNvSpPr>
          <p:nvPr>
            <p:ph type="title"/>
          </p:nvPr>
        </p:nvSpPr>
        <p:spPr>
          <a:xfrm>
            <a:off x="838200" y="2766218"/>
            <a:ext cx="10515600" cy="1325563"/>
          </a:xfrm>
        </p:spPr>
        <p:txBody>
          <a:bodyPr/>
          <a:lstStyle/>
          <a:p>
            <a:pPr algn="ctr"/>
            <a:r>
              <a:rPr lang="en-US" dirty="0"/>
              <a:t>Thank you</a:t>
            </a:r>
          </a:p>
        </p:txBody>
      </p:sp>
    </p:spTree>
    <p:extLst>
      <p:ext uri="{BB962C8B-B14F-4D97-AF65-F5344CB8AC3E}">
        <p14:creationId xmlns:p14="http://schemas.microsoft.com/office/powerpoint/2010/main" val="27690894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85DEA2-B764-DFB7-A618-AF399C6775B7}"/>
              </a:ext>
            </a:extLst>
          </p:cNvPr>
          <p:cNvPicPr>
            <a:picLocks noChangeAspect="1"/>
          </p:cNvPicPr>
          <p:nvPr/>
        </p:nvPicPr>
        <p:blipFill>
          <a:blip r:embed="rId3"/>
          <a:stretch>
            <a:fillRect/>
          </a:stretch>
        </p:blipFill>
        <p:spPr>
          <a:xfrm>
            <a:off x="8478985" y="3114771"/>
            <a:ext cx="3724701" cy="3743231"/>
          </a:xfrm>
          <a:prstGeom prst="rect">
            <a:avLst/>
          </a:prstGeom>
        </p:spPr>
      </p:pic>
      <p:sp>
        <p:nvSpPr>
          <p:cNvPr id="6" name="Rectangle 5">
            <a:extLst>
              <a:ext uri="{FF2B5EF4-FFF2-40B4-BE49-F238E27FC236}">
                <a16:creationId xmlns:a16="http://schemas.microsoft.com/office/drawing/2014/main" id="{3E33BB57-8AFB-D3A4-9DBD-CBADC3466E88}"/>
              </a:ext>
            </a:extLst>
          </p:cNvPr>
          <p:cNvSpPr/>
          <p:nvPr/>
        </p:nvSpPr>
        <p:spPr>
          <a:xfrm>
            <a:off x="1095022" y="2623998"/>
            <a:ext cx="1446700" cy="396000"/>
          </a:xfrm>
          <a:prstGeom prst="rect">
            <a:avLst/>
          </a:prstGeom>
          <a:solidFill>
            <a:srgbClr val="B3D8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127E72F6-0BE3-FF06-679A-27D1C5FB1F7E}"/>
              </a:ext>
            </a:extLst>
          </p:cNvPr>
          <p:cNvSpPr/>
          <p:nvPr/>
        </p:nvSpPr>
        <p:spPr>
          <a:xfrm>
            <a:off x="7609668" y="2233096"/>
            <a:ext cx="2293749" cy="396000"/>
          </a:xfrm>
          <a:prstGeom prst="rect">
            <a:avLst/>
          </a:prstGeom>
          <a:solidFill>
            <a:srgbClr val="B3D8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C4B762-D2D7-0E92-444B-71E2FC377DC0}"/>
              </a:ext>
            </a:extLst>
          </p:cNvPr>
          <p:cNvSpPr>
            <a:spLocks noGrp="1"/>
          </p:cNvSpPr>
          <p:nvPr>
            <p:ph type="title"/>
          </p:nvPr>
        </p:nvSpPr>
        <p:spPr/>
        <p:txBody>
          <a:bodyPr>
            <a:normAutofit/>
          </a:bodyPr>
          <a:lstStyle/>
          <a:p>
            <a:r>
              <a:rPr lang="en-US" sz="3600" b="1" dirty="0"/>
              <a:t>What Do You Think an Address is?</a:t>
            </a:r>
          </a:p>
        </p:txBody>
      </p:sp>
      <p:sp>
        <p:nvSpPr>
          <p:cNvPr id="3" name="Content Placeholder 2">
            <a:extLst>
              <a:ext uri="{FF2B5EF4-FFF2-40B4-BE49-F238E27FC236}">
                <a16:creationId xmlns:a16="http://schemas.microsoft.com/office/drawing/2014/main" id="{3CB39866-9A4D-2B38-3D97-2C77F3FC40E7}"/>
              </a:ext>
            </a:extLst>
          </p:cNvPr>
          <p:cNvSpPr>
            <a:spLocks noGrp="1"/>
          </p:cNvSpPr>
          <p:nvPr>
            <p:ph idx="1"/>
          </p:nvPr>
        </p:nvSpPr>
        <p:spPr>
          <a:xfrm>
            <a:off x="838200" y="1825624"/>
            <a:ext cx="10515600" cy="4921539"/>
          </a:xfrm>
        </p:spPr>
        <p:txBody>
          <a:bodyPr/>
          <a:lstStyle/>
          <a:p>
            <a:r>
              <a:rPr lang="en-US" dirty="0"/>
              <a:t>“Structured information that allows the unambiguous determination of an object for purposes of </a:t>
            </a:r>
            <a:r>
              <a:rPr lang="en-US" b="1" dirty="0"/>
              <a:t>identification</a:t>
            </a:r>
            <a:r>
              <a:rPr lang="en-US" dirty="0"/>
              <a:t> and </a:t>
            </a:r>
            <a:r>
              <a:rPr lang="en-US" b="1" dirty="0"/>
              <a:t>location</a:t>
            </a:r>
            <a:r>
              <a:rPr lang="en-US" dirty="0"/>
              <a:t>” </a:t>
            </a:r>
            <a:r>
              <a:rPr lang="en-US" sz="2000" dirty="0"/>
              <a:t>(ISO 19160-1:2015)</a:t>
            </a:r>
            <a:endParaRPr lang="en-US" dirty="0"/>
          </a:p>
          <a:p>
            <a:pPr marL="0" indent="0">
              <a:buNone/>
            </a:pPr>
            <a:endParaRPr lang="en-US" dirty="0"/>
          </a:p>
          <a:p>
            <a:pPr marL="0" indent="0">
              <a:buNone/>
            </a:pPr>
            <a:r>
              <a:rPr lang="en-US" sz="2000" dirty="0">
                <a:solidFill>
                  <a:srgbClr val="B3D8FF"/>
                </a:solidFill>
              </a:rPr>
              <a:t>                    Building Name:</a:t>
            </a:r>
            <a:r>
              <a:rPr lang="en-US" sz="2000" dirty="0"/>
              <a:t> Meyerson Hall, University of Pennsylvania</a:t>
            </a:r>
          </a:p>
          <a:p>
            <a:pPr marL="0" indent="0">
              <a:buNone/>
            </a:pPr>
            <a:r>
              <a:rPr lang="en-US" sz="2000" dirty="0">
                <a:solidFill>
                  <a:srgbClr val="B3D8FF"/>
                </a:solidFill>
              </a:rPr>
              <a:t>                    Street Address: </a:t>
            </a:r>
            <a:r>
              <a:rPr lang="en-US" sz="2000" dirty="0"/>
              <a:t>210 South 34th Street, Philadelphia, PA</a:t>
            </a:r>
          </a:p>
          <a:p>
            <a:pPr marL="0" indent="0">
              <a:buNone/>
            </a:pPr>
            <a:r>
              <a:rPr lang="en-US" sz="2000" dirty="0">
                <a:solidFill>
                  <a:srgbClr val="B3D8FF"/>
                </a:solidFill>
              </a:rPr>
              <a:t>  Latitude and Longitude: </a:t>
            </a:r>
            <a:r>
              <a:rPr lang="en-US" sz="2000" dirty="0"/>
              <a:t>39° 57’ 8” N</a:t>
            </a:r>
            <a:r>
              <a:rPr lang="ko-KR" altLang="en-US" sz="2000" dirty="0"/>
              <a:t> </a:t>
            </a:r>
            <a:r>
              <a:rPr lang="en-US" sz="2000" dirty="0"/>
              <a:t>75° 11’ 3</a:t>
            </a:r>
            <a:r>
              <a:rPr lang="en-US" altLang="ko-KR" sz="2000" dirty="0"/>
              <a:t>4</a:t>
            </a:r>
            <a:r>
              <a:rPr lang="en-US" sz="2000" dirty="0"/>
              <a:t>” W</a:t>
            </a:r>
          </a:p>
          <a:p>
            <a:pPr marL="0" indent="0">
              <a:buNone/>
            </a:pPr>
            <a:r>
              <a:rPr lang="en-US" sz="2000" dirty="0">
                <a:solidFill>
                  <a:srgbClr val="B3D8FF"/>
                </a:solidFill>
              </a:rPr>
              <a:t>What3words Geocoding: </a:t>
            </a:r>
            <a:r>
              <a:rPr lang="en-US" sz="2000" dirty="0"/>
              <a:t>///</a:t>
            </a:r>
            <a:r>
              <a:rPr lang="en-US" sz="2000" dirty="0" err="1"/>
              <a:t>inform.glue.paid</a:t>
            </a:r>
            <a:endParaRPr lang="en-US" sz="2000" dirty="0"/>
          </a:p>
        </p:txBody>
      </p:sp>
      <p:sp>
        <p:nvSpPr>
          <p:cNvPr id="5" name="Rectangle 4">
            <a:extLst>
              <a:ext uri="{FF2B5EF4-FFF2-40B4-BE49-F238E27FC236}">
                <a16:creationId xmlns:a16="http://schemas.microsoft.com/office/drawing/2014/main" id="{3D2DA027-F043-72E9-062E-31673873142B}"/>
              </a:ext>
            </a:extLst>
          </p:cNvPr>
          <p:cNvSpPr/>
          <p:nvPr/>
        </p:nvSpPr>
        <p:spPr>
          <a:xfrm rot="534442">
            <a:off x="10444568" y="5456238"/>
            <a:ext cx="601191" cy="755184"/>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81968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par>
                                <p:cTn id="13" presetID="10"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500"/>
                            </p:stCondLst>
                            <p:childTnLst>
                              <p:par>
                                <p:cTn id="20" presetID="22" presetClass="entr" presetSubtype="8"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childTnLst>
                          </p:cTn>
                        </p:par>
                        <p:par>
                          <p:cTn id="23" fill="hold">
                            <p:stCondLst>
                              <p:cond delay="1000"/>
                            </p:stCondLst>
                            <p:childTnLst>
                              <p:par>
                                <p:cTn id="24" presetID="10" presetClass="entr" presetSubtype="0" fill="hold" nodeType="after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500"/>
                                        <p:tgtEl>
                                          <p:spTgt spid="3">
                                            <p:txEl>
                                              <p:pRg st="2" end="2"/>
                                            </p:txEl>
                                          </p:spTgt>
                                        </p:tgtEl>
                                      </p:cBhvr>
                                    </p:animEffect>
                                  </p:childTnLst>
                                </p:cTn>
                              </p:par>
                            </p:childTnLst>
                          </p:cTn>
                        </p:par>
                        <p:par>
                          <p:cTn id="27" fill="hold">
                            <p:stCondLst>
                              <p:cond delay="1500"/>
                            </p:stCondLst>
                            <p:childTnLst>
                              <p:par>
                                <p:cTn id="28" presetID="10" presetClass="entr" presetSubtype="0" fill="hold" nodeType="after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Effect transition="in" filter="fade">
                                      <p:cBhvr>
                                        <p:cTn id="30" dur="500"/>
                                        <p:tgtEl>
                                          <p:spTgt spid="3">
                                            <p:txEl>
                                              <p:pRg st="3" end="3"/>
                                            </p:txEl>
                                          </p:spTgt>
                                        </p:tgtEl>
                                      </p:cBhvr>
                                    </p:animEffect>
                                  </p:childTnLst>
                                </p:cTn>
                              </p:par>
                            </p:childTnLst>
                          </p:cTn>
                        </p:par>
                        <p:par>
                          <p:cTn id="31" fill="hold">
                            <p:stCondLst>
                              <p:cond delay="2000"/>
                            </p:stCondLst>
                            <p:childTnLst>
                              <p:par>
                                <p:cTn id="32" presetID="10" presetClass="entr" presetSubtype="0" fill="hold" nodeType="after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Effect transition="in" filter="fade">
                                      <p:cBhvr>
                                        <p:cTn id="34" dur="500"/>
                                        <p:tgtEl>
                                          <p:spTgt spid="3">
                                            <p:txEl>
                                              <p:pRg st="4" end="4"/>
                                            </p:txEl>
                                          </p:spTgt>
                                        </p:tgtEl>
                                      </p:cBhvr>
                                    </p:animEffect>
                                  </p:childTnLst>
                                </p:cTn>
                              </p:par>
                            </p:childTnLst>
                          </p:cTn>
                        </p:par>
                        <p:par>
                          <p:cTn id="35" fill="hold">
                            <p:stCondLst>
                              <p:cond delay="2500"/>
                            </p:stCondLst>
                            <p:childTnLst>
                              <p:par>
                                <p:cTn id="36" presetID="10" presetClass="entr" presetSubtype="0" fill="hold" nodeType="afterEffect">
                                  <p:stCondLst>
                                    <p:cond delay="0"/>
                                  </p:stCondLst>
                                  <p:childTnLst>
                                    <p:set>
                                      <p:cBhvr>
                                        <p:cTn id="37" dur="1" fill="hold">
                                          <p:stCondLst>
                                            <p:cond delay="0"/>
                                          </p:stCondLst>
                                        </p:cTn>
                                        <p:tgtEl>
                                          <p:spTgt spid="3">
                                            <p:txEl>
                                              <p:pRg st="5" end="5"/>
                                            </p:txEl>
                                          </p:spTgt>
                                        </p:tgtEl>
                                        <p:attrNameLst>
                                          <p:attrName>style.visibility</p:attrName>
                                        </p:attrNameLst>
                                      </p:cBhvr>
                                      <p:to>
                                        <p:strVal val="visible"/>
                                      </p:to>
                                    </p:set>
                                    <p:animEffect transition="in" filter="fade">
                                      <p:cBhvr>
                                        <p:cTn id="38"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95372-E70E-D6F8-3BDD-B94BB0301FB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AA9C9F3-C441-CFE3-E16E-67BDA18ED4C1}"/>
              </a:ext>
            </a:extLst>
          </p:cNvPr>
          <p:cNvSpPr>
            <a:spLocks noGrp="1"/>
          </p:cNvSpPr>
          <p:nvPr>
            <p:ph idx="1"/>
          </p:nvPr>
        </p:nvSpPr>
        <p:spPr/>
        <p:txBody>
          <a:bodyPr/>
          <a:lstStyle/>
          <a:p>
            <a:endParaRPr lang="en-US"/>
          </a:p>
        </p:txBody>
      </p:sp>
      <p:pic>
        <p:nvPicPr>
          <p:cNvPr id="2050" name="Picture 2">
            <a:extLst>
              <a:ext uri="{FF2B5EF4-FFF2-40B4-BE49-F238E27FC236}">
                <a16:creationId xmlns:a16="http://schemas.microsoft.com/office/drawing/2014/main" id="{50E2B7A8-59B3-7522-E7D7-437CB6BA37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54175" y="0"/>
            <a:ext cx="8882063"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73B351F-2DA7-1809-39AD-26AEAC33667C}"/>
              </a:ext>
            </a:extLst>
          </p:cNvPr>
          <p:cNvSpPr txBox="1"/>
          <p:nvPr/>
        </p:nvSpPr>
        <p:spPr>
          <a:xfrm>
            <a:off x="1654175" y="6464784"/>
            <a:ext cx="7090011" cy="369332"/>
          </a:xfrm>
          <a:prstGeom prst="rect">
            <a:avLst/>
          </a:prstGeom>
          <a:noFill/>
        </p:spPr>
        <p:txBody>
          <a:bodyPr wrap="square">
            <a:spAutoFit/>
          </a:bodyPr>
          <a:lstStyle/>
          <a:p>
            <a:r>
              <a:rPr lang="en-US" dirty="0"/>
              <a:t>https://</a:t>
            </a:r>
            <a:r>
              <a:rPr lang="en-US" dirty="0" err="1"/>
              <a:t>philadelphiaencyclopedia.org</a:t>
            </a:r>
            <a:r>
              <a:rPr lang="en-US" dirty="0"/>
              <a:t>/essays/street-numbering/</a:t>
            </a:r>
          </a:p>
        </p:txBody>
      </p:sp>
      <p:cxnSp>
        <p:nvCxnSpPr>
          <p:cNvPr id="6" name="Straight Connector 5">
            <a:extLst>
              <a:ext uri="{FF2B5EF4-FFF2-40B4-BE49-F238E27FC236}">
                <a16:creationId xmlns:a16="http://schemas.microsoft.com/office/drawing/2014/main" id="{4CB1A81D-6836-C582-B9EB-D7BFF8869269}"/>
              </a:ext>
            </a:extLst>
          </p:cNvPr>
          <p:cNvCxnSpPr/>
          <p:nvPr/>
        </p:nvCxnSpPr>
        <p:spPr>
          <a:xfrm flipV="1">
            <a:off x="4816929" y="0"/>
            <a:ext cx="0" cy="3543300"/>
          </a:xfrm>
          <a:prstGeom prst="line">
            <a:avLst/>
          </a:prstGeom>
          <a:ln w="38100">
            <a:solidFill>
              <a:srgbClr val="FF0000"/>
            </a:solidFill>
            <a:prstDash val="sysDash"/>
          </a:ln>
        </p:spPr>
        <p:style>
          <a:lnRef idx="2">
            <a:schemeClr val="accent1"/>
          </a:lnRef>
          <a:fillRef idx="0">
            <a:schemeClr val="accent1"/>
          </a:fillRef>
          <a:effectRef idx="1">
            <a:schemeClr val="accent1"/>
          </a:effectRef>
          <a:fontRef idx="minor">
            <a:schemeClr val="tx1"/>
          </a:fontRef>
        </p:style>
      </p:cxnSp>
      <p:sp>
        <p:nvSpPr>
          <p:cNvPr id="7" name="Up Arrow 6">
            <a:extLst>
              <a:ext uri="{FF2B5EF4-FFF2-40B4-BE49-F238E27FC236}">
                <a16:creationId xmlns:a16="http://schemas.microsoft.com/office/drawing/2014/main" id="{169723C0-5F12-9FDF-B0D4-6DA1074106CE}"/>
              </a:ext>
            </a:extLst>
          </p:cNvPr>
          <p:cNvSpPr/>
          <p:nvPr/>
        </p:nvSpPr>
        <p:spPr>
          <a:xfrm>
            <a:off x="4572000" y="-9246"/>
            <a:ext cx="489857" cy="489857"/>
          </a:xfrm>
          <a:prstGeom prst="upArrow">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2E1EE8D-9E22-6258-7ABD-C7993FA888C9}"/>
              </a:ext>
            </a:extLst>
          </p:cNvPr>
          <p:cNvSpPr txBox="1"/>
          <p:nvPr/>
        </p:nvSpPr>
        <p:spPr>
          <a:xfrm>
            <a:off x="2202873" y="111279"/>
            <a:ext cx="2369127" cy="369332"/>
          </a:xfrm>
          <a:prstGeom prst="rect">
            <a:avLst/>
          </a:prstGeom>
          <a:noFill/>
        </p:spPr>
        <p:txBody>
          <a:bodyPr wrap="square">
            <a:spAutoFit/>
          </a:bodyPr>
          <a:lstStyle/>
          <a:p>
            <a:r>
              <a:rPr lang="en-US" dirty="0"/>
              <a:t>210 South 34th Street</a:t>
            </a:r>
          </a:p>
        </p:txBody>
      </p:sp>
    </p:spTree>
    <p:extLst>
      <p:ext uri="{BB962C8B-B14F-4D97-AF65-F5344CB8AC3E}">
        <p14:creationId xmlns:p14="http://schemas.microsoft.com/office/powerpoint/2010/main" val="30172909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map of the world&#10;&#10;Description automatically generated">
            <a:extLst>
              <a:ext uri="{FF2B5EF4-FFF2-40B4-BE49-F238E27FC236}">
                <a16:creationId xmlns:a16="http://schemas.microsoft.com/office/drawing/2014/main" id="{B8A5B3B1-52B9-3582-47CA-08291968A076}"/>
              </a:ext>
            </a:extLst>
          </p:cNvPr>
          <p:cNvPicPr>
            <a:picLocks noGrp="1" noChangeAspect="1"/>
          </p:cNvPicPr>
          <p:nvPr>
            <p:ph idx="1"/>
          </p:nvPr>
        </p:nvPicPr>
        <p:blipFill>
          <a:blip r:embed="rId3"/>
          <a:stretch>
            <a:fillRect/>
          </a:stretch>
        </p:blipFill>
        <p:spPr>
          <a:xfrm>
            <a:off x="533336" y="148937"/>
            <a:ext cx="11125327" cy="6675196"/>
          </a:xfrm>
          <a:prstGeom prst="rect">
            <a:avLst/>
          </a:prstGeom>
        </p:spPr>
      </p:pic>
    </p:spTree>
    <p:extLst>
      <p:ext uri="{BB962C8B-B14F-4D97-AF65-F5344CB8AC3E}">
        <p14:creationId xmlns:p14="http://schemas.microsoft.com/office/powerpoint/2010/main" val="6602674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blue sign with white text&#10;&#10;Description automatically generated">
            <a:extLst>
              <a:ext uri="{FF2B5EF4-FFF2-40B4-BE49-F238E27FC236}">
                <a16:creationId xmlns:a16="http://schemas.microsoft.com/office/drawing/2014/main" id="{423732F8-39C3-21DD-F693-A684CE894CE1}"/>
              </a:ext>
            </a:extLst>
          </p:cNvPr>
          <p:cNvPicPr>
            <a:picLocks noChangeAspect="1"/>
          </p:cNvPicPr>
          <p:nvPr/>
        </p:nvPicPr>
        <p:blipFill>
          <a:blip r:embed="rId3"/>
          <a:stretch>
            <a:fillRect/>
          </a:stretch>
        </p:blipFill>
        <p:spPr>
          <a:xfrm>
            <a:off x="9637245" y="3663257"/>
            <a:ext cx="2342391" cy="1725972"/>
          </a:xfrm>
          <a:prstGeom prst="rect">
            <a:avLst/>
          </a:prstGeom>
        </p:spPr>
      </p:pic>
      <p:sp>
        <p:nvSpPr>
          <p:cNvPr id="9" name="Rectangle 8">
            <a:extLst>
              <a:ext uri="{FF2B5EF4-FFF2-40B4-BE49-F238E27FC236}">
                <a16:creationId xmlns:a16="http://schemas.microsoft.com/office/drawing/2014/main" id="{B1BAC490-93B2-5904-562F-1EB23C6DB82F}"/>
              </a:ext>
            </a:extLst>
          </p:cNvPr>
          <p:cNvSpPr/>
          <p:nvPr/>
        </p:nvSpPr>
        <p:spPr>
          <a:xfrm>
            <a:off x="1095022" y="4948743"/>
            <a:ext cx="7383960" cy="396000"/>
          </a:xfrm>
          <a:prstGeom prst="rect">
            <a:avLst/>
          </a:prstGeom>
          <a:solidFill>
            <a:srgbClr val="B3D8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BEFDAE5-322F-BA7E-7973-7EE78C7F0652}"/>
              </a:ext>
            </a:extLst>
          </p:cNvPr>
          <p:cNvSpPr/>
          <p:nvPr/>
        </p:nvSpPr>
        <p:spPr>
          <a:xfrm>
            <a:off x="1535288" y="6265332"/>
            <a:ext cx="9388873" cy="324000"/>
          </a:xfrm>
          <a:prstGeom prst="rect">
            <a:avLst/>
          </a:prstGeom>
          <a:solidFill>
            <a:srgbClr val="B3D8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62D98FBD-A6CD-6627-F4CF-A5B66770C080}"/>
              </a:ext>
            </a:extLst>
          </p:cNvPr>
          <p:cNvSpPr/>
          <p:nvPr/>
        </p:nvSpPr>
        <p:spPr>
          <a:xfrm>
            <a:off x="1095022" y="4526845"/>
            <a:ext cx="8256796" cy="396000"/>
          </a:xfrm>
          <a:prstGeom prst="rect">
            <a:avLst/>
          </a:prstGeom>
          <a:solidFill>
            <a:srgbClr val="B3D8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359F91-35B1-B29B-1499-75B1D87C160E}"/>
              </a:ext>
            </a:extLst>
          </p:cNvPr>
          <p:cNvSpPr>
            <a:spLocks noGrp="1"/>
          </p:cNvSpPr>
          <p:nvPr>
            <p:ph type="title"/>
          </p:nvPr>
        </p:nvSpPr>
        <p:spPr/>
        <p:txBody>
          <a:bodyPr>
            <a:normAutofit/>
          </a:bodyPr>
          <a:lstStyle/>
          <a:p>
            <a:r>
              <a:rPr lang="en-US" sz="3600" b="1" dirty="0"/>
              <a:t>Street Address of Republic of Korea</a:t>
            </a:r>
          </a:p>
        </p:txBody>
      </p:sp>
      <p:sp>
        <p:nvSpPr>
          <p:cNvPr id="3" name="Content Placeholder 2">
            <a:extLst>
              <a:ext uri="{FF2B5EF4-FFF2-40B4-BE49-F238E27FC236}">
                <a16:creationId xmlns:a16="http://schemas.microsoft.com/office/drawing/2014/main" id="{E4992702-4C6F-6961-4963-421F11EFC8C5}"/>
              </a:ext>
            </a:extLst>
          </p:cNvPr>
          <p:cNvSpPr>
            <a:spLocks noGrp="1"/>
          </p:cNvSpPr>
          <p:nvPr>
            <p:ph idx="1"/>
          </p:nvPr>
        </p:nvSpPr>
        <p:spPr>
          <a:xfrm>
            <a:off x="838200" y="1825625"/>
            <a:ext cx="10515600" cy="5032376"/>
          </a:xfrm>
        </p:spPr>
        <p:txBody>
          <a:bodyPr>
            <a:normAutofit/>
          </a:bodyPr>
          <a:lstStyle/>
          <a:p>
            <a:r>
              <a:rPr lang="en-US" dirty="0"/>
              <a:t>191</a:t>
            </a:r>
            <a:r>
              <a:rPr lang="en-US" altLang="ko-KR" dirty="0"/>
              <a:t>0</a:t>
            </a:r>
            <a:r>
              <a:rPr lang="en-US" dirty="0"/>
              <a:t>-2013: No street addresses existed, but </a:t>
            </a:r>
            <a:r>
              <a:rPr lang="en-US" b="1" dirty="0"/>
              <a:t>land-lot numbers and building names</a:t>
            </a:r>
            <a:r>
              <a:rPr lang="en-US" dirty="0"/>
              <a:t> were used as addresses, which originated from the Japanese colonial</a:t>
            </a:r>
            <a:r>
              <a:rPr lang="ko-KR" altLang="en-US" dirty="0"/>
              <a:t> </a:t>
            </a:r>
            <a:r>
              <a:rPr lang="en-US" altLang="ko-KR" dirty="0"/>
              <a:t>period (1910-1945)</a:t>
            </a:r>
            <a:endParaRPr lang="en-US" dirty="0"/>
          </a:p>
          <a:p>
            <a:r>
              <a:rPr lang="en-US" dirty="0"/>
              <a:t>1996-2006: Prepared introduction of Road Name Address, and implemented pilot projects in several cities</a:t>
            </a:r>
          </a:p>
          <a:p>
            <a:r>
              <a:rPr lang="en-US" dirty="0"/>
              <a:t>2007: </a:t>
            </a:r>
            <a:r>
              <a:rPr lang="en-US" b="1" dirty="0"/>
              <a:t>Road Name Address Law </a:t>
            </a:r>
            <a:r>
              <a:rPr lang="en-US" dirty="0"/>
              <a:t>Legislated</a:t>
            </a:r>
          </a:p>
          <a:p>
            <a:r>
              <a:rPr lang="en-US" dirty="0"/>
              <a:t>2008-2011: </a:t>
            </a:r>
            <a:r>
              <a:rPr lang="en-US" b="1" dirty="0"/>
              <a:t>Named every road</a:t>
            </a:r>
            <a:r>
              <a:rPr lang="en-US" dirty="0"/>
              <a:t>, and </a:t>
            </a:r>
            <a:r>
              <a:rPr lang="en-US" b="1" dirty="0"/>
              <a:t>gave road name </a:t>
            </a:r>
            <a:br>
              <a:rPr lang="en-US" b="1" dirty="0"/>
            </a:br>
            <a:r>
              <a:rPr lang="en-US" b="1" dirty="0"/>
              <a:t>address to every building</a:t>
            </a:r>
            <a:r>
              <a:rPr lang="en-US" dirty="0"/>
              <a:t> in the whole country</a:t>
            </a:r>
          </a:p>
          <a:p>
            <a:r>
              <a:rPr lang="en-US" dirty="0"/>
              <a:t>2014-now: Road name address became official address of every building in the whole country</a:t>
            </a:r>
          </a:p>
          <a:p>
            <a:pPr lvl="1"/>
            <a:r>
              <a:rPr lang="en-US" spc="-80" dirty="0"/>
              <a:t>Local authorities are responsible for managing addresses with urban change</a:t>
            </a:r>
          </a:p>
        </p:txBody>
      </p:sp>
      <p:sp>
        <p:nvSpPr>
          <p:cNvPr id="10" name="TextBox 9">
            <a:extLst>
              <a:ext uri="{FF2B5EF4-FFF2-40B4-BE49-F238E27FC236}">
                <a16:creationId xmlns:a16="http://schemas.microsoft.com/office/drawing/2014/main" id="{A55D0C05-8E6F-2FD9-6104-37B5E8B31C1E}"/>
              </a:ext>
            </a:extLst>
          </p:cNvPr>
          <p:cNvSpPr txBox="1"/>
          <p:nvPr/>
        </p:nvSpPr>
        <p:spPr>
          <a:xfrm>
            <a:off x="8982635" y="2074061"/>
            <a:ext cx="3209365" cy="3043455"/>
          </a:xfrm>
          <a:prstGeom prst="ellipse">
            <a:avLst/>
          </a:prstGeom>
          <a:solidFill>
            <a:srgbClr val="B3D8FF"/>
          </a:solidFill>
        </p:spPr>
        <p:txBody>
          <a:bodyPr wrap="square" lIns="0" tIns="0" rIns="0" bIns="0" rtlCol="0" anchor="ctr" anchorCtr="0">
            <a:noAutofit/>
          </a:bodyPr>
          <a:lstStyle/>
          <a:p>
            <a:pPr algn="ctr"/>
            <a:r>
              <a:rPr lang="en-US" sz="2400" b="1" dirty="0"/>
              <a:t>Can we automate addressing using</a:t>
            </a:r>
            <a:br>
              <a:rPr lang="en-US" sz="2400" b="1" dirty="0"/>
            </a:br>
            <a:r>
              <a:rPr lang="en-US" sz="2400" b="1" dirty="0"/>
              <a:t>satellite images and generative AI? </a:t>
            </a:r>
          </a:p>
        </p:txBody>
      </p:sp>
    </p:spTree>
    <p:extLst>
      <p:ext uri="{BB962C8B-B14F-4D97-AF65-F5344CB8AC3E}">
        <p14:creationId xmlns:p14="http://schemas.microsoft.com/office/powerpoint/2010/main" val="3379201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4" end="4"/>
                                            </p:txEl>
                                          </p:spTgt>
                                        </p:tgtEl>
                                        <p:attrNameLst>
                                          <p:attrName>style.visibility</p:attrName>
                                        </p:attrNameLst>
                                      </p:cBhvr>
                                      <p:to>
                                        <p:strVal val="visible"/>
                                      </p:to>
                                    </p:set>
                                    <p:animEffect transition="in" filter="fade">
                                      <p:cBhvr>
                                        <p:cTn id="30" dur="500"/>
                                        <p:tgtEl>
                                          <p:spTgt spid="3">
                                            <p:txEl>
                                              <p:pRg st="4" end="4"/>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Effect transition="in" filter="fade">
                                      <p:cBhvr>
                                        <p:cTn id="33" dur="500"/>
                                        <p:tgtEl>
                                          <p:spTgt spid="3">
                                            <p:txEl>
                                              <p:pRg st="5" end="5"/>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grpId="0" nodeType="click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wipe(left)">
                                      <p:cBhvr>
                                        <p:cTn id="38" dur="500"/>
                                        <p:tgtEl>
                                          <p:spTgt spid="9"/>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wipe(left)">
                                      <p:cBhvr>
                                        <p:cTn id="41" dur="500"/>
                                        <p:tgtEl>
                                          <p:spTgt spid="7"/>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wipe(left)">
                                      <p:cBhvr>
                                        <p:cTn id="44" dur="500"/>
                                        <p:tgtEl>
                                          <p:spTgt spid="4"/>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500"/>
                                        <p:tgtEl>
                                          <p:spTgt spid="10"/>
                                        </p:tgtEl>
                                      </p:cBhvr>
                                    </p:animEffect>
                                  </p:childTnLst>
                                </p:cTn>
                              </p:par>
                              <p:par>
                                <p:cTn id="48" presetID="10" presetClass="exit" presetSubtype="0" fill="hold" nodeType="withEffect">
                                  <p:stCondLst>
                                    <p:cond delay="0"/>
                                  </p:stCondLst>
                                  <p:childTnLst>
                                    <p:animEffect transition="out" filter="fade">
                                      <p:cBhvr>
                                        <p:cTn id="49" dur="500"/>
                                        <p:tgtEl>
                                          <p:spTgt spid="6"/>
                                        </p:tgtEl>
                                      </p:cBhvr>
                                    </p:animEffect>
                                    <p:set>
                                      <p:cBhvr>
                                        <p:cTn id="50"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0" animBg="1"/>
      <p:bldP spid="4" grpId="0" animBg="1"/>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C71E4-BDE9-E3D7-7513-D9790CF86522}"/>
              </a:ext>
            </a:extLst>
          </p:cNvPr>
          <p:cNvSpPr>
            <a:spLocks noGrp="1"/>
          </p:cNvSpPr>
          <p:nvPr>
            <p:ph type="title"/>
          </p:nvPr>
        </p:nvSpPr>
        <p:spPr>
          <a:xfrm>
            <a:off x="838200" y="2766218"/>
            <a:ext cx="10515600" cy="1325563"/>
          </a:xfrm>
        </p:spPr>
        <p:txBody>
          <a:bodyPr>
            <a:normAutofit/>
          </a:bodyPr>
          <a:lstStyle/>
          <a:p>
            <a:pPr algn="ctr"/>
            <a:r>
              <a:rPr kumimoji="0" lang="en-US" altLang="en-US" sz="3600" b="1" i="0" u="none" strike="noStrike" cap="none" normalizeH="0" baseline="0" dirty="0">
                <a:ln>
                  <a:noFill/>
                </a:ln>
                <a:solidFill>
                  <a:schemeClr val="tx1"/>
                </a:solidFill>
                <a:effectLst/>
              </a:rPr>
              <a:t>Demir</a:t>
            </a:r>
            <a:r>
              <a:rPr lang="en-US" altLang="en-US" sz="3600" b="1" dirty="0"/>
              <a:t> et al. </a:t>
            </a:r>
            <a:r>
              <a:rPr kumimoji="0" lang="en-US" altLang="en-US" sz="3600" b="1" i="0" u="none" strike="noStrike" cap="none" normalizeH="0" baseline="0" dirty="0">
                <a:ln>
                  <a:noFill/>
                </a:ln>
                <a:solidFill>
                  <a:schemeClr val="tx1"/>
                </a:solidFill>
                <a:effectLst/>
              </a:rPr>
              <a:t>(2018), </a:t>
            </a:r>
            <a:br>
              <a:rPr kumimoji="0" lang="en-US" altLang="en-US" sz="3600" b="1" i="0" u="none" strike="noStrike" cap="none" normalizeH="0" baseline="0" dirty="0">
                <a:ln>
                  <a:noFill/>
                </a:ln>
                <a:solidFill>
                  <a:schemeClr val="tx1"/>
                </a:solidFill>
                <a:effectLst/>
              </a:rPr>
            </a:br>
            <a:r>
              <a:rPr lang="en-US" sz="3600" b="1" dirty="0"/>
              <a:t>Generative Street Addresses from Satellite Imagery</a:t>
            </a:r>
          </a:p>
        </p:txBody>
      </p:sp>
    </p:spTree>
    <p:extLst>
      <p:ext uri="{BB962C8B-B14F-4D97-AF65-F5344CB8AC3E}">
        <p14:creationId xmlns:p14="http://schemas.microsoft.com/office/powerpoint/2010/main" val="2726960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4A411-C871-52D8-15EB-68659A9905ED}"/>
              </a:ext>
            </a:extLst>
          </p:cNvPr>
          <p:cNvSpPr>
            <a:spLocks noGrp="1"/>
          </p:cNvSpPr>
          <p:nvPr>
            <p:ph type="title"/>
          </p:nvPr>
        </p:nvSpPr>
        <p:spPr/>
        <p:txBody>
          <a:bodyPr>
            <a:normAutofit/>
          </a:bodyPr>
          <a:lstStyle/>
          <a:p>
            <a:r>
              <a:rPr lang="en-US" sz="3600" b="1" dirty="0"/>
              <a:t>Objective of Demir et al. (2018) Study:</a:t>
            </a:r>
            <a:endParaRPr lang="en-US" sz="3600" dirty="0"/>
          </a:p>
        </p:txBody>
      </p:sp>
      <p:sp>
        <p:nvSpPr>
          <p:cNvPr id="3" name="Content Placeholder 2">
            <a:extLst>
              <a:ext uri="{FF2B5EF4-FFF2-40B4-BE49-F238E27FC236}">
                <a16:creationId xmlns:a16="http://schemas.microsoft.com/office/drawing/2014/main" id="{A5E5967A-1D84-E49C-66E8-CDF2E0E692DB}"/>
              </a:ext>
            </a:extLst>
          </p:cNvPr>
          <p:cNvSpPr>
            <a:spLocks noGrp="1"/>
          </p:cNvSpPr>
          <p:nvPr>
            <p:ph idx="1"/>
          </p:nvPr>
        </p:nvSpPr>
        <p:spPr/>
        <p:txBody>
          <a:bodyPr>
            <a:normAutofit/>
          </a:bodyPr>
          <a:lstStyle/>
          <a:p>
            <a:r>
              <a:rPr lang="en-US" dirty="0"/>
              <a:t>Develop an </a:t>
            </a:r>
            <a:r>
              <a:rPr lang="en-US" b="1" dirty="0"/>
              <a:t>automatic generative algorithm</a:t>
            </a:r>
            <a:r>
              <a:rPr lang="en-US" dirty="0"/>
              <a:t> to create street addresses using </a:t>
            </a:r>
            <a:r>
              <a:rPr lang="en-US" b="1" dirty="0"/>
              <a:t>satellite imagery and AI</a:t>
            </a:r>
            <a:endParaRPr lang="en-US" dirty="0"/>
          </a:p>
        </p:txBody>
      </p:sp>
      <p:pic>
        <p:nvPicPr>
          <p:cNvPr id="4" name="Picture 3">
            <a:extLst>
              <a:ext uri="{FF2B5EF4-FFF2-40B4-BE49-F238E27FC236}">
                <a16:creationId xmlns:a16="http://schemas.microsoft.com/office/drawing/2014/main" id="{BF1D101D-F952-AC1F-3BB8-EFF185C74D86}"/>
              </a:ext>
            </a:extLst>
          </p:cNvPr>
          <p:cNvPicPr>
            <a:picLocks noChangeAspect="1"/>
          </p:cNvPicPr>
          <p:nvPr/>
        </p:nvPicPr>
        <p:blipFill>
          <a:blip r:embed="rId3"/>
          <a:srcRect r="75284"/>
          <a:stretch/>
        </p:blipFill>
        <p:spPr>
          <a:xfrm>
            <a:off x="1151467" y="2784446"/>
            <a:ext cx="2521631" cy="2306006"/>
          </a:xfrm>
          <a:prstGeom prst="rect">
            <a:avLst/>
          </a:prstGeom>
        </p:spPr>
      </p:pic>
      <p:sp>
        <p:nvSpPr>
          <p:cNvPr id="6" name="TextBox 5">
            <a:extLst>
              <a:ext uri="{FF2B5EF4-FFF2-40B4-BE49-F238E27FC236}">
                <a16:creationId xmlns:a16="http://schemas.microsoft.com/office/drawing/2014/main" id="{D04165F8-A183-CA38-998B-EA0D21CFEF5F}"/>
              </a:ext>
            </a:extLst>
          </p:cNvPr>
          <p:cNvSpPr txBox="1"/>
          <p:nvPr/>
        </p:nvSpPr>
        <p:spPr>
          <a:xfrm>
            <a:off x="1093563" y="5090452"/>
            <a:ext cx="10821346" cy="369332"/>
          </a:xfrm>
          <a:prstGeom prst="rect">
            <a:avLst/>
          </a:prstGeom>
          <a:noFill/>
        </p:spPr>
        <p:txBody>
          <a:bodyPr wrap="square">
            <a:spAutoFit/>
          </a:bodyPr>
          <a:lstStyle/>
          <a:p>
            <a:r>
              <a:rPr lang="en-US" i="1" dirty="0">
                <a:effectLst/>
              </a:rPr>
              <a:t>(a) satellite imagery;            (b) prediction of roads</a:t>
            </a:r>
            <a:r>
              <a:rPr lang="en-US" i="1" dirty="0"/>
              <a:t>;       </a:t>
            </a:r>
            <a:r>
              <a:rPr lang="en-US" i="1" dirty="0">
                <a:effectLst/>
              </a:rPr>
              <a:t>(c) breaks roads into regions; (d) obtains addresses.</a:t>
            </a:r>
            <a:endParaRPr lang="en-US" dirty="0">
              <a:effectLst/>
            </a:endParaRPr>
          </a:p>
        </p:txBody>
      </p:sp>
      <p:pic>
        <p:nvPicPr>
          <p:cNvPr id="7" name="Picture 6">
            <a:extLst>
              <a:ext uri="{FF2B5EF4-FFF2-40B4-BE49-F238E27FC236}">
                <a16:creationId xmlns:a16="http://schemas.microsoft.com/office/drawing/2014/main" id="{69025242-2290-2557-845A-6A5E20B1A817}"/>
              </a:ext>
            </a:extLst>
          </p:cNvPr>
          <p:cNvPicPr>
            <a:picLocks noChangeAspect="1"/>
          </p:cNvPicPr>
          <p:nvPr/>
        </p:nvPicPr>
        <p:blipFill>
          <a:blip r:embed="rId3"/>
          <a:srcRect l="24716" r="50568"/>
          <a:stretch/>
        </p:blipFill>
        <p:spPr>
          <a:xfrm>
            <a:off x="3673098" y="2784446"/>
            <a:ext cx="2521631" cy="2306006"/>
          </a:xfrm>
          <a:prstGeom prst="rect">
            <a:avLst/>
          </a:prstGeom>
        </p:spPr>
      </p:pic>
      <p:pic>
        <p:nvPicPr>
          <p:cNvPr id="8" name="Picture 7">
            <a:extLst>
              <a:ext uri="{FF2B5EF4-FFF2-40B4-BE49-F238E27FC236}">
                <a16:creationId xmlns:a16="http://schemas.microsoft.com/office/drawing/2014/main" id="{6517A74A-B6D0-0B84-7F87-2EC25ED6172C}"/>
              </a:ext>
            </a:extLst>
          </p:cNvPr>
          <p:cNvPicPr>
            <a:picLocks noChangeAspect="1"/>
          </p:cNvPicPr>
          <p:nvPr/>
        </p:nvPicPr>
        <p:blipFill>
          <a:blip r:embed="rId3"/>
          <a:srcRect l="49434" r="25850"/>
          <a:stretch/>
        </p:blipFill>
        <p:spPr>
          <a:xfrm>
            <a:off x="6194729" y="2784446"/>
            <a:ext cx="2521631" cy="2306006"/>
          </a:xfrm>
          <a:prstGeom prst="rect">
            <a:avLst/>
          </a:prstGeom>
        </p:spPr>
      </p:pic>
      <p:pic>
        <p:nvPicPr>
          <p:cNvPr id="9" name="Picture 8">
            <a:extLst>
              <a:ext uri="{FF2B5EF4-FFF2-40B4-BE49-F238E27FC236}">
                <a16:creationId xmlns:a16="http://schemas.microsoft.com/office/drawing/2014/main" id="{09D52CF9-AD27-6861-934F-95EF4ECF5C2F}"/>
              </a:ext>
            </a:extLst>
          </p:cNvPr>
          <p:cNvPicPr>
            <a:picLocks noChangeAspect="1"/>
          </p:cNvPicPr>
          <p:nvPr/>
        </p:nvPicPr>
        <p:blipFill>
          <a:blip r:embed="rId3"/>
          <a:srcRect l="74149"/>
          <a:stretch/>
        </p:blipFill>
        <p:spPr>
          <a:xfrm>
            <a:off x="8716360" y="2784446"/>
            <a:ext cx="2637440" cy="2306006"/>
          </a:xfrm>
          <a:prstGeom prst="rect">
            <a:avLst/>
          </a:prstGeom>
        </p:spPr>
      </p:pic>
      <p:sp>
        <p:nvSpPr>
          <p:cNvPr id="5" name="TextBox 4">
            <a:extLst>
              <a:ext uri="{FF2B5EF4-FFF2-40B4-BE49-F238E27FC236}">
                <a16:creationId xmlns:a16="http://schemas.microsoft.com/office/drawing/2014/main" id="{789110E4-3638-3BCD-D939-25390CA32629}"/>
              </a:ext>
            </a:extLst>
          </p:cNvPr>
          <p:cNvSpPr txBox="1"/>
          <p:nvPr/>
        </p:nvSpPr>
        <p:spPr>
          <a:xfrm>
            <a:off x="907055" y="6488668"/>
            <a:ext cx="7691719" cy="369332"/>
          </a:xfrm>
          <a:prstGeom prst="rect">
            <a:avLst/>
          </a:prstGeom>
          <a:noFill/>
        </p:spPr>
        <p:txBody>
          <a:bodyPr wrap="square">
            <a:spAutoFit/>
          </a:bodyPr>
          <a:lstStyle/>
          <a:p>
            <a:r>
              <a:rPr kumimoji="0" lang="en-US" altLang="en-US" sz="1800" i="0" u="none" strike="noStrike" cap="none" normalizeH="0" baseline="0" dirty="0">
                <a:ln>
                  <a:noFill/>
                </a:ln>
                <a:effectLst/>
              </a:rPr>
              <a:t>Demir</a:t>
            </a:r>
            <a:r>
              <a:rPr lang="en-US" altLang="en-US" sz="1800" dirty="0"/>
              <a:t> et al. </a:t>
            </a:r>
            <a:r>
              <a:rPr kumimoji="0" lang="en-US" altLang="en-US" sz="1800" i="0" u="none" strike="noStrike" cap="none" normalizeH="0" baseline="0" dirty="0">
                <a:ln>
                  <a:noFill/>
                </a:ln>
                <a:effectLst/>
              </a:rPr>
              <a:t>(2018), </a:t>
            </a:r>
            <a:r>
              <a:rPr lang="en-US" sz="1800" dirty="0"/>
              <a:t>Generative Street Addresses from Satellite Imagery</a:t>
            </a:r>
            <a:endParaRPr lang="en-US" dirty="0"/>
          </a:p>
        </p:txBody>
      </p:sp>
    </p:spTree>
    <p:extLst>
      <p:ext uri="{BB962C8B-B14F-4D97-AF65-F5344CB8AC3E}">
        <p14:creationId xmlns:p14="http://schemas.microsoft.com/office/powerpoint/2010/main" val="4165495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par>
                                <p:cTn id="23" presetID="10" presetClass="entr" presetSubtype="0" fill="hold" nodeType="withEffect">
                                  <p:stCondLst>
                                    <p:cond delay="0"/>
                                  </p:stCondLst>
                                  <p:childTnLst>
                                    <p:set>
                                      <p:cBhvr>
                                        <p:cTn id="24" dur="1" fill="hold">
                                          <p:stCondLst>
                                            <p:cond delay="0"/>
                                          </p:stCondLst>
                                        </p:cTn>
                                        <p:tgtEl>
                                          <p:spTgt spid="6">
                                            <p:txEl>
                                              <p:pRg st="0" end="0"/>
                                            </p:txEl>
                                          </p:spTgt>
                                        </p:tgtEl>
                                        <p:attrNameLst>
                                          <p:attrName>style.visibility</p:attrName>
                                        </p:attrNameLst>
                                      </p:cBhvr>
                                      <p:to>
                                        <p:strVal val="visible"/>
                                      </p:to>
                                    </p:set>
                                    <p:animEffect transition="in" filter="fade">
                                      <p:cBhvr>
                                        <p:cTn id="25"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CC4CA-4EE5-F094-089D-620576D4FA95}"/>
              </a:ext>
            </a:extLst>
          </p:cNvPr>
          <p:cNvSpPr>
            <a:spLocks noGrp="1"/>
          </p:cNvSpPr>
          <p:nvPr>
            <p:ph type="title"/>
          </p:nvPr>
        </p:nvSpPr>
        <p:spPr/>
        <p:txBody>
          <a:bodyPr>
            <a:normAutofit/>
          </a:bodyPr>
          <a:lstStyle/>
          <a:p>
            <a:r>
              <a:rPr lang="en-US" sz="3600" b="1" dirty="0"/>
              <a:t>Pipeline of Generative Addressing System</a:t>
            </a:r>
            <a:endParaRPr lang="en-US" sz="3600" dirty="0"/>
          </a:p>
        </p:txBody>
      </p:sp>
      <p:sp>
        <p:nvSpPr>
          <p:cNvPr id="3" name="Content Placeholder 2">
            <a:extLst>
              <a:ext uri="{FF2B5EF4-FFF2-40B4-BE49-F238E27FC236}">
                <a16:creationId xmlns:a16="http://schemas.microsoft.com/office/drawing/2014/main" id="{17125AF1-F0BC-95C1-E282-B434C6F8FA82}"/>
              </a:ext>
            </a:extLst>
          </p:cNvPr>
          <p:cNvSpPr>
            <a:spLocks noGrp="1"/>
          </p:cNvSpPr>
          <p:nvPr>
            <p:ph idx="1"/>
          </p:nvPr>
        </p:nvSpPr>
        <p:spPr>
          <a:xfrm>
            <a:off x="838200" y="1825625"/>
            <a:ext cx="6257727" cy="4663043"/>
          </a:xfrm>
        </p:spPr>
        <p:txBody>
          <a:bodyPr>
            <a:noAutofit/>
          </a:bodyPr>
          <a:lstStyle/>
          <a:p>
            <a:pPr marL="0" indent="0">
              <a:buNone/>
            </a:pPr>
            <a:r>
              <a:rPr lang="en-US" dirty="0"/>
              <a:t>(1) Road prediction from satellite    </a:t>
            </a:r>
            <a:br>
              <a:rPr lang="en-US" dirty="0"/>
            </a:br>
            <a:r>
              <a:rPr lang="en-US" dirty="0"/>
              <a:t>       images using deep learning</a:t>
            </a:r>
            <a:r>
              <a:rPr lang="en-US" i="1" dirty="0">
                <a:effectLst/>
                <a:latin typeface="Helvetica" pitchFamily="2" charset="0"/>
              </a:rPr>
              <a:t> </a:t>
            </a:r>
          </a:p>
          <a:p>
            <a:pPr lvl="1"/>
            <a:r>
              <a:rPr lang="en-US" dirty="0"/>
              <a:t>Input data </a:t>
            </a:r>
          </a:p>
          <a:p>
            <a:pPr lvl="2"/>
            <a:r>
              <a:rPr lang="en-US" dirty="0"/>
              <a:t>Digital Globe </a:t>
            </a:r>
            <a:r>
              <a:rPr lang="en-US" dirty="0">
                <a:effectLst/>
              </a:rPr>
              <a:t>satellite images </a:t>
            </a:r>
          </a:p>
          <a:p>
            <a:pPr lvl="3"/>
            <a:r>
              <a:rPr lang="en-US" dirty="0">
                <a:effectLst/>
              </a:rPr>
              <a:t>0.5 m resolution / 3 channel / 19 K * 19 K size</a:t>
            </a:r>
          </a:p>
          <a:p>
            <a:pPr lvl="2"/>
            <a:r>
              <a:rPr lang="en-US" dirty="0">
                <a:effectLst/>
              </a:rPr>
              <a:t>OSM, open</a:t>
            </a:r>
            <a:r>
              <a:rPr lang="en-US" dirty="0"/>
              <a:t> </a:t>
            </a:r>
            <a:r>
              <a:rPr lang="en-US" dirty="0">
                <a:effectLst/>
              </a:rPr>
              <a:t>datasets, and land cover classification model</a:t>
            </a:r>
          </a:p>
          <a:p>
            <a:pPr lvl="3"/>
            <a:r>
              <a:rPr lang="en-US" dirty="0"/>
              <a:t>To q</a:t>
            </a:r>
            <a:r>
              <a:rPr lang="en-US" dirty="0">
                <a:effectLst/>
              </a:rPr>
              <a:t>uery the city, state, and country boundary information </a:t>
            </a:r>
          </a:p>
          <a:p>
            <a:pPr lvl="2"/>
            <a:r>
              <a:rPr lang="en-US" dirty="0"/>
              <a:t>Existing street geometry and names</a:t>
            </a:r>
          </a:p>
          <a:p>
            <a:pPr lvl="3"/>
            <a:r>
              <a:rPr lang="en-US" dirty="0">
                <a:effectLst/>
              </a:rPr>
              <a:t>To augment the road predictions</a:t>
            </a:r>
          </a:p>
          <a:p>
            <a:pPr lvl="2"/>
            <a:r>
              <a:rPr lang="en-US" dirty="0">
                <a:effectLst/>
              </a:rPr>
              <a:t>GIS experts create binary road masks, by manually labeling each pixel as a road</a:t>
            </a:r>
            <a:r>
              <a:rPr lang="ko-KR" altLang="en-US" dirty="0"/>
              <a:t> </a:t>
            </a:r>
            <a:r>
              <a:rPr lang="en-US" dirty="0">
                <a:effectLst/>
              </a:rPr>
              <a:t>or not road</a:t>
            </a:r>
            <a:endParaRPr lang="en-US" dirty="0"/>
          </a:p>
        </p:txBody>
      </p:sp>
      <p:pic>
        <p:nvPicPr>
          <p:cNvPr id="4" name="Picture 3">
            <a:extLst>
              <a:ext uri="{FF2B5EF4-FFF2-40B4-BE49-F238E27FC236}">
                <a16:creationId xmlns:a16="http://schemas.microsoft.com/office/drawing/2014/main" id="{972007DD-3E9E-BFEA-2A07-5792E9713F14}"/>
              </a:ext>
            </a:extLst>
          </p:cNvPr>
          <p:cNvPicPr>
            <a:picLocks noChangeAspect="1"/>
          </p:cNvPicPr>
          <p:nvPr/>
        </p:nvPicPr>
        <p:blipFill>
          <a:blip r:embed="rId3"/>
          <a:stretch>
            <a:fillRect/>
          </a:stretch>
        </p:blipFill>
        <p:spPr>
          <a:xfrm>
            <a:off x="7051368" y="2058099"/>
            <a:ext cx="4950461" cy="3443799"/>
          </a:xfrm>
          <a:prstGeom prst="rect">
            <a:avLst/>
          </a:prstGeom>
        </p:spPr>
      </p:pic>
      <p:sp>
        <p:nvSpPr>
          <p:cNvPr id="5" name="TextBox 4">
            <a:extLst>
              <a:ext uri="{FF2B5EF4-FFF2-40B4-BE49-F238E27FC236}">
                <a16:creationId xmlns:a16="http://schemas.microsoft.com/office/drawing/2014/main" id="{216FE1C5-19D6-939C-2290-FB3CD1B35C4E}"/>
              </a:ext>
            </a:extLst>
          </p:cNvPr>
          <p:cNvSpPr txBox="1"/>
          <p:nvPr/>
        </p:nvSpPr>
        <p:spPr>
          <a:xfrm>
            <a:off x="907055" y="6488668"/>
            <a:ext cx="7691719" cy="369332"/>
          </a:xfrm>
          <a:prstGeom prst="rect">
            <a:avLst/>
          </a:prstGeom>
          <a:noFill/>
        </p:spPr>
        <p:txBody>
          <a:bodyPr wrap="square">
            <a:spAutoFit/>
          </a:bodyPr>
          <a:lstStyle/>
          <a:p>
            <a:r>
              <a:rPr kumimoji="0" lang="en-US" altLang="en-US" sz="1800" i="0" u="none" strike="noStrike" cap="none" normalizeH="0" baseline="0" dirty="0">
                <a:ln>
                  <a:noFill/>
                </a:ln>
                <a:effectLst/>
              </a:rPr>
              <a:t>Demir</a:t>
            </a:r>
            <a:r>
              <a:rPr lang="en-US" altLang="en-US" sz="1800" dirty="0"/>
              <a:t> et al. </a:t>
            </a:r>
            <a:r>
              <a:rPr kumimoji="0" lang="en-US" altLang="en-US" sz="1800" i="0" u="none" strike="noStrike" cap="none" normalizeH="0" baseline="0" dirty="0">
                <a:ln>
                  <a:noFill/>
                </a:ln>
                <a:effectLst/>
              </a:rPr>
              <a:t>(2018), </a:t>
            </a:r>
            <a:r>
              <a:rPr lang="en-US" sz="1800" dirty="0"/>
              <a:t>Generative Street Addresses from Satellite Imagery</a:t>
            </a:r>
            <a:endParaRPr lang="en-US" dirty="0"/>
          </a:p>
        </p:txBody>
      </p:sp>
      <p:sp>
        <p:nvSpPr>
          <p:cNvPr id="6" name="Rectangle 5">
            <a:extLst>
              <a:ext uri="{FF2B5EF4-FFF2-40B4-BE49-F238E27FC236}">
                <a16:creationId xmlns:a16="http://schemas.microsoft.com/office/drawing/2014/main" id="{6CA2DDF5-A9C4-BAF6-2BF3-BEE071DFF740}"/>
              </a:ext>
            </a:extLst>
          </p:cNvPr>
          <p:cNvSpPr/>
          <p:nvPr/>
        </p:nvSpPr>
        <p:spPr>
          <a:xfrm>
            <a:off x="7051368" y="2056425"/>
            <a:ext cx="3409988" cy="1756158"/>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030256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CC4CA-4EE5-F094-089D-620576D4FA95}"/>
              </a:ext>
            </a:extLst>
          </p:cNvPr>
          <p:cNvSpPr>
            <a:spLocks noGrp="1"/>
          </p:cNvSpPr>
          <p:nvPr>
            <p:ph type="title"/>
          </p:nvPr>
        </p:nvSpPr>
        <p:spPr/>
        <p:txBody>
          <a:bodyPr>
            <a:normAutofit/>
          </a:bodyPr>
          <a:lstStyle/>
          <a:p>
            <a:r>
              <a:rPr lang="en-US" sz="3600" b="1" dirty="0"/>
              <a:t>Pipeline of Generative Addressing System </a:t>
            </a:r>
            <a:r>
              <a:rPr lang="en-US" sz="3600" b="1" i="1" dirty="0"/>
              <a:t>(cont.)</a:t>
            </a:r>
            <a:endParaRPr lang="en-US" sz="3600" i="1" dirty="0"/>
          </a:p>
        </p:txBody>
      </p:sp>
      <p:sp>
        <p:nvSpPr>
          <p:cNvPr id="3" name="Content Placeholder 2">
            <a:extLst>
              <a:ext uri="{FF2B5EF4-FFF2-40B4-BE49-F238E27FC236}">
                <a16:creationId xmlns:a16="http://schemas.microsoft.com/office/drawing/2014/main" id="{17125AF1-F0BC-95C1-E282-B434C6F8FA82}"/>
              </a:ext>
            </a:extLst>
          </p:cNvPr>
          <p:cNvSpPr>
            <a:spLocks noGrp="1"/>
          </p:cNvSpPr>
          <p:nvPr>
            <p:ph idx="1"/>
          </p:nvPr>
        </p:nvSpPr>
        <p:spPr>
          <a:xfrm>
            <a:off x="838200" y="1825625"/>
            <a:ext cx="6257727" cy="4544178"/>
          </a:xfrm>
        </p:spPr>
        <p:txBody>
          <a:bodyPr>
            <a:noAutofit/>
          </a:bodyPr>
          <a:lstStyle/>
          <a:p>
            <a:pPr marL="0" indent="0">
              <a:buNone/>
            </a:pPr>
            <a:r>
              <a:rPr lang="en-US" dirty="0"/>
              <a:t>(1) Road prediction from satellite    </a:t>
            </a:r>
            <a:br>
              <a:rPr lang="en-US" dirty="0"/>
            </a:br>
            <a:r>
              <a:rPr lang="en-US" dirty="0"/>
              <a:t>       images using deep learning</a:t>
            </a:r>
            <a:r>
              <a:rPr lang="en-US" i="1" dirty="0">
                <a:effectLst/>
                <a:latin typeface="Helvetica" pitchFamily="2" charset="0"/>
              </a:rPr>
              <a:t> (cont.)</a:t>
            </a:r>
          </a:p>
          <a:p>
            <a:pPr lvl="1" algn="just"/>
            <a:r>
              <a:rPr lang="en-US" dirty="0">
                <a:effectLst/>
              </a:rPr>
              <a:t>NN Model</a:t>
            </a:r>
          </a:p>
          <a:p>
            <a:pPr lvl="2" algn="just"/>
            <a:r>
              <a:rPr lang="en-US" dirty="0" err="1"/>
              <a:t>SegNet</a:t>
            </a:r>
            <a:r>
              <a:rPr lang="en-US" dirty="0"/>
              <a:t>, VGG, U-Net, </a:t>
            </a:r>
            <a:r>
              <a:rPr lang="en-US" dirty="0" err="1"/>
              <a:t>ResNet</a:t>
            </a:r>
            <a:endParaRPr lang="en-US" dirty="0">
              <a:effectLst/>
            </a:endParaRPr>
          </a:p>
          <a:p>
            <a:pPr lvl="1" algn="just"/>
            <a:r>
              <a:rPr lang="en-US" dirty="0">
                <a:effectLst/>
              </a:rPr>
              <a:t>Output data</a:t>
            </a:r>
          </a:p>
          <a:p>
            <a:pPr lvl="2" algn="just"/>
            <a:r>
              <a:rPr lang="en-US" dirty="0">
                <a:effectLst/>
              </a:rPr>
              <a:t>Binary road prediction images</a:t>
            </a:r>
          </a:p>
        </p:txBody>
      </p:sp>
      <p:pic>
        <p:nvPicPr>
          <p:cNvPr id="4" name="Picture 3">
            <a:extLst>
              <a:ext uri="{FF2B5EF4-FFF2-40B4-BE49-F238E27FC236}">
                <a16:creationId xmlns:a16="http://schemas.microsoft.com/office/drawing/2014/main" id="{972007DD-3E9E-BFEA-2A07-5792E9713F14}"/>
              </a:ext>
            </a:extLst>
          </p:cNvPr>
          <p:cNvPicPr>
            <a:picLocks noChangeAspect="1"/>
          </p:cNvPicPr>
          <p:nvPr/>
        </p:nvPicPr>
        <p:blipFill>
          <a:blip r:embed="rId3"/>
          <a:stretch>
            <a:fillRect/>
          </a:stretch>
        </p:blipFill>
        <p:spPr>
          <a:xfrm>
            <a:off x="7051368" y="2058099"/>
            <a:ext cx="4950461" cy="3443799"/>
          </a:xfrm>
          <a:prstGeom prst="rect">
            <a:avLst/>
          </a:prstGeom>
        </p:spPr>
      </p:pic>
      <p:sp>
        <p:nvSpPr>
          <p:cNvPr id="5" name="TextBox 4">
            <a:extLst>
              <a:ext uri="{FF2B5EF4-FFF2-40B4-BE49-F238E27FC236}">
                <a16:creationId xmlns:a16="http://schemas.microsoft.com/office/drawing/2014/main" id="{216FE1C5-19D6-939C-2290-FB3CD1B35C4E}"/>
              </a:ext>
            </a:extLst>
          </p:cNvPr>
          <p:cNvSpPr txBox="1"/>
          <p:nvPr/>
        </p:nvSpPr>
        <p:spPr>
          <a:xfrm>
            <a:off x="907055" y="6488668"/>
            <a:ext cx="7691719" cy="369332"/>
          </a:xfrm>
          <a:prstGeom prst="rect">
            <a:avLst/>
          </a:prstGeom>
          <a:noFill/>
        </p:spPr>
        <p:txBody>
          <a:bodyPr wrap="square">
            <a:spAutoFit/>
          </a:bodyPr>
          <a:lstStyle/>
          <a:p>
            <a:r>
              <a:rPr kumimoji="0" lang="en-US" altLang="en-US" sz="1800" i="0" u="none" strike="noStrike" cap="none" normalizeH="0" baseline="0" dirty="0">
                <a:ln>
                  <a:noFill/>
                </a:ln>
                <a:effectLst/>
              </a:rPr>
              <a:t>Demir</a:t>
            </a:r>
            <a:r>
              <a:rPr lang="en-US" altLang="en-US" sz="1800" dirty="0"/>
              <a:t> et al. </a:t>
            </a:r>
            <a:r>
              <a:rPr kumimoji="0" lang="en-US" altLang="en-US" sz="1800" i="0" u="none" strike="noStrike" cap="none" normalizeH="0" baseline="0" dirty="0">
                <a:ln>
                  <a:noFill/>
                </a:ln>
                <a:effectLst/>
              </a:rPr>
              <a:t>(2018), </a:t>
            </a:r>
            <a:r>
              <a:rPr lang="en-US" sz="1800" dirty="0"/>
              <a:t>Generative Street Addresses from Satellite Imagery</a:t>
            </a:r>
            <a:endParaRPr lang="en-US" dirty="0"/>
          </a:p>
        </p:txBody>
      </p:sp>
      <p:sp>
        <p:nvSpPr>
          <p:cNvPr id="6" name="Rectangle 5">
            <a:extLst>
              <a:ext uri="{FF2B5EF4-FFF2-40B4-BE49-F238E27FC236}">
                <a16:creationId xmlns:a16="http://schemas.microsoft.com/office/drawing/2014/main" id="{EF6AD2BB-DE2D-57BE-0BFF-91C576D82FFB}"/>
              </a:ext>
            </a:extLst>
          </p:cNvPr>
          <p:cNvSpPr/>
          <p:nvPr/>
        </p:nvSpPr>
        <p:spPr>
          <a:xfrm>
            <a:off x="7051368" y="2056425"/>
            <a:ext cx="3409988" cy="1756158"/>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281021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2404</TotalTime>
  <Words>1861</Words>
  <Application>Microsoft Macintosh PowerPoint</Application>
  <PresentationFormat>Widescreen</PresentationFormat>
  <Paragraphs>107</Paragraphs>
  <Slides>15</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Aptos</vt:lpstr>
      <vt:lpstr>Aptos Display</vt:lpstr>
      <vt:lpstr>Arial</vt:lpstr>
      <vt:lpstr>Helvetica</vt:lpstr>
      <vt:lpstr>Office Theme</vt:lpstr>
      <vt:lpstr>Street Address, Satellite Imagery,  and Generative AI</vt:lpstr>
      <vt:lpstr>What Do You Think an Address is?</vt:lpstr>
      <vt:lpstr>PowerPoint Presentation</vt:lpstr>
      <vt:lpstr>PowerPoint Presentation</vt:lpstr>
      <vt:lpstr>Street Address of Republic of Korea</vt:lpstr>
      <vt:lpstr>Demir et al. (2018),  Generative Street Addresses from Satellite Imagery</vt:lpstr>
      <vt:lpstr>Objective of Demir et al. (2018) Study:</vt:lpstr>
      <vt:lpstr>Pipeline of Generative Addressing System</vt:lpstr>
      <vt:lpstr>Pipeline of Generative Addressing System (cont.)</vt:lpstr>
      <vt:lpstr>NN Model Comparison</vt:lpstr>
      <vt:lpstr>Pipeline of Generative Addressing System (cont.)</vt:lpstr>
      <vt:lpstr>Real-World Applications</vt:lpstr>
      <vt:lpstr>Future Improvements</vt:lpstr>
      <vt:lpstr>Reference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Jun, Youngsang</dc:creator>
  <cp:lastModifiedBy>Jun, Youngsang</cp:lastModifiedBy>
  <cp:revision>86</cp:revision>
  <dcterms:created xsi:type="dcterms:W3CDTF">2025-02-13T18:25:59Z</dcterms:created>
  <dcterms:modified xsi:type="dcterms:W3CDTF">2025-02-15T21:40:11Z</dcterms:modified>
</cp:coreProperties>
</file>

<file path=docProps/thumbnail.jpeg>
</file>